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63" r:id="rId4"/>
    <p:sldId id="321" r:id="rId5"/>
    <p:sldId id="293" r:id="rId6"/>
    <p:sldId id="323" r:id="rId7"/>
    <p:sldId id="343" r:id="rId8"/>
    <p:sldId id="367" r:id="rId9"/>
    <p:sldId id="344" r:id="rId10"/>
    <p:sldId id="345" r:id="rId11"/>
    <p:sldId id="368" r:id="rId12"/>
    <p:sldId id="363" r:id="rId13"/>
    <p:sldId id="353" r:id="rId14"/>
    <p:sldId id="346" r:id="rId15"/>
    <p:sldId id="355" r:id="rId16"/>
    <p:sldId id="365" r:id="rId17"/>
    <p:sldId id="366" r:id="rId18"/>
    <p:sldId id="356" r:id="rId19"/>
    <p:sldId id="354" r:id="rId20"/>
    <p:sldId id="364" r:id="rId21"/>
    <p:sldId id="330" r:id="rId22"/>
    <p:sldId id="357" r:id="rId23"/>
    <p:sldId id="347" r:id="rId24"/>
    <p:sldId id="358" r:id="rId25"/>
    <p:sldId id="362" r:id="rId26"/>
    <p:sldId id="348" r:id="rId27"/>
    <p:sldId id="359" r:id="rId28"/>
    <p:sldId id="361" r:id="rId29"/>
    <p:sldId id="349" r:id="rId30"/>
    <p:sldId id="350" r:id="rId31"/>
    <p:sldId id="352" r:id="rId32"/>
  </p:sldIdLst>
  <p:sldSz cx="12190413"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7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74"/>
    <p:restoredTop sz="94993" autoAdjust="0"/>
  </p:normalViewPr>
  <p:slideViewPr>
    <p:cSldViewPr>
      <p:cViewPr varScale="1">
        <p:scale>
          <a:sx n="63" d="100"/>
          <a:sy n="63" d="100"/>
        </p:scale>
        <p:origin x="828" y="60"/>
      </p:cViewPr>
      <p:guideLst>
        <p:guide orient="horz" pos="2160"/>
        <p:guide pos="379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1B3BF1-4A3C-4696-9796-DA8D9610C879}" type="datetimeFigureOut">
              <a:rPr lang="zh-CN" altLang="en-US" smtClean="0"/>
              <a:t>2022/1/7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73F681-7291-41D2-A146-1FB28A7F62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73F681-7291-41D2-A146-1FB28A7F6200}"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12</a:t>
            </a:fld>
            <a:endParaRPr lang="zh-CN" altLang="en-US"/>
          </a:p>
        </p:txBody>
      </p:sp>
    </p:spTree>
    <p:extLst>
      <p:ext uri="{BB962C8B-B14F-4D97-AF65-F5344CB8AC3E}">
        <p14:creationId xmlns:p14="http://schemas.microsoft.com/office/powerpoint/2010/main" val="24945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20</a:t>
            </a:fld>
            <a:endParaRPr lang="zh-CN" altLang="en-US"/>
          </a:p>
        </p:txBody>
      </p:sp>
    </p:spTree>
    <p:extLst>
      <p:ext uri="{BB962C8B-B14F-4D97-AF65-F5344CB8AC3E}">
        <p14:creationId xmlns:p14="http://schemas.microsoft.com/office/powerpoint/2010/main" val="101895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2022/1/7</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file:///C:\Users\Administrator\AppData\Local\Temp\wps\INetCache\c2e39b38940849b05c14225225b69db7"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file:///C:\Users\Administrator\AppData\Local\Temp\wps\INetCache\1baf03c19ca2a91487f0ab27115b291f"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file:///C:\Users\Administrator\AppData\Local\Temp\wps\INetCache\f491698b5cfd66530a280ae7e32cedf5"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81658" y="1468980"/>
            <a:ext cx="3687215" cy="2719712"/>
            <a:chOff x="-1604504" y="2147667"/>
            <a:chExt cx="3687215" cy="2719712"/>
          </a:xfrm>
        </p:grpSpPr>
        <p:cxnSp>
          <p:nvCxnSpPr>
            <p:cNvPr id="34" name="直接连接符 33"/>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482823" y="2828836"/>
            <a:ext cx="9224767" cy="1200329"/>
          </a:xfrm>
          <a:prstGeom prst="rect">
            <a:avLst/>
          </a:prstGeom>
          <a:noFill/>
        </p:spPr>
        <p:txBody>
          <a:bodyPr wrap="square" rtlCol="0">
            <a:spAutoFit/>
          </a:bodyPr>
          <a:lstStyle/>
          <a:p>
            <a:pPr algn="ctr"/>
            <a:r>
              <a:rPr lang="en-US" sz="3600" spc="3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 Rethinking the RDMA Interface</a:t>
            </a:r>
          </a:p>
          <a:p>
            <a:pPr algn="ctr"/>
            <a:r>
              <a:rPr lang="en-US" sz="3600" spc="300" dirty="0">
                <a:solidFill>
                  <a:schemeClr val="tx1">
                    <a:lumMod val="85000"/>
                    <a:lumOff val="15000"/>
                  </a:schemeClr>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a:rPr>
              <a:t>for Distributed Systems</a:t>
            </a:r>
          </a:p>
        </p:txBody>
      </p:sp>
      <p:grpSp>
        <p:nvGrpSpPr>
          <p:cNvPr id="3" name="组合 2"/>
          <p:cNvGrpSpPr/>
          <p:nvPr/>
        </p:nvGrpSpPr>
        <p:grpSpPr>
          <a:xfrm>
            <a:off x="10415686" y="2018904"/>
            <a:ext cx="3230037" cy="3097813"/>
            <a:chOff x="10311837" y="1544376"/>
            <a:chExt cx="3230037" cy="3097813"/>
          </a:xfrm>
        </p:grpSpPr>
        <p:cxnSp>
          <p:nvCxnSpPr>
            <p:cNvPr id="42" name="直接连接符 41"/>
            <p:cNvCxnSpPr/>
            <p:nvPr/>
          </p:nvCxnSpPr>
          <p:spPr>
            <a:xfrm flipH="1">
              <a:off x="10311837" y="246243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10949586" y="1544376"/>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7229945" y="5224842"/>
            <a:ext cx="3477645" cy="400110"/>
          </a:xfrm>
          <a:prstGeom prst="rect">
            <a:avLst/>
          </a:prstGeom>
          <a:noFill/>
        </p:spPr>
        <p:txBody>
          <a:bodyPr wrap="square" rtlCol="0">
            <a:spAutoFit/>
          </a:bodyPr>
          <a:lstStyle/>
          <a:p>
            <a:r>
              <a:rPr lang="zh-CN" altLang="en-US" sz="2000" dirty="0">
                <a:latin typeface="Times New Roman" panose="02020603050405020304" pitchFamily="18" charset="0"/>
                <a:ea typeface="宋体" panose="02010600030101010101" pitchFamily="2" charset="-122"/>
              </a:rPr>
              <a:t>汇报人：董    梁</a:t>
            </a:r>
            <a:r>
              <a:rPr lang="en-US" altLang="zh-CN" sz="2000">
                <a:latin typeface="Times New Roman" panose="02020603050405020304" pitchFamily="18" charset="0"/>
                <a:ea typeface="宋体" panose="02010600030101010101" pitchFamily="2" charset="-122"/>
              </a:rPr>
              <a:t>M202173870</a:t>
            </a:r>
            <a:endParaRPr lang="en-US" altLang="zh-CN" sz="20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5229"/>
            <a:ext cx="2682145"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charset="-122"/>
                <a:sym typeface="Arial" panose="020B0604020202020204"/>
              </a:rPr>
              <a:t>RDMA</a:t>
            </a:r>
            <a:r>
              <a:rPr lang="zh-CN" altLang="en-US" sz="2400" b="1" dirty="0">
                <a:latin typeface="Times New Roman" panose="02020603050405020304" pitchFamily="18" charset="0"/>
                <a:ea typeface="微软雅黑" panose="020B0503020204020204" charset="-122"/>
                <a:sym typeface="Arial" panose="020B0604020202020204"/>
              </a:rPr>
              <a:t>解决方案：</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摄图网_300016358_位移世界系列科学现代技术教育学科上孤立于白色上的抽象图案的三维渲染（非企业商用）"/>
          <p:cNvPicPr>
            <a:picLocks noChangeAspect="1"/>
          </p:cNvPicPr>
          <p:nvPr>
            <p:custDataLst>
              <p:tags r:id="rId1"/>
            </p:custDataLst>
          </p:nvPr>
        </p:nvPicPr>
        <p:blipFill>
          <a:blip r:embed="rId3"/>
          <a:stretch>
            <a:fillRect/>
          </a:stretch>
        </p:blipFill>
        <p:spPr>
          <a:xfrm>
            <a:off x="8470900" y="3501390"/>
            <a:ext cx="3298190" cy="3298190"/>
          </a:xfrm>
          <a:prstGeom prst="rect">
            <a:avLst/>
          </a:prstGeom>
        </p:spPr>
      </p:pic>
      <p:sp>
        <p:nvSpPr>
          <p:cNvPr id="13" name="文本框 12"/>
          <p:cNvSpPr txBox="1"/>
          <p:nvPr/>
        </p:nvSpPr>
        <p:spPr>
          <a:xfrm>
            <a:off x="1918742" y="2224444"/>
            <a:ext cx="4464496" cy="2247424"/>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1. </a:t>
            </a:r>
            <a:r>
              <a:rPr lang="zh-CN" altLang="en-US" dirty="0"/>
              <a:t>只采用单边的</a:t>
            </a:r>
            <a:r>
              <a:rPr lang="en-US" altLang="zh-CN" dirty="0"/>
              <a:t>RDMA</a:t>
            </a:r>
            <a:r>
              <a:rPr lang="zh-CN" altLang="en-US" dirty="0"/>
              <a:t>：添加了额外的网络往返，牺牲了网络延迟</a:t>
            </a:r>
          </a:p>
          <a:p>
            <a:endParaRPr lang="zh-CN" altLang="en-US" dirty="0"/>
          </a:p>
          <a:p>
            <a:r>
              <a:rPr lang="en-US" altLang="zh-CN" dirty="0"/>
              <a:t>2. </a:t>
            </a:r>
            <a:r>
              <a:rPr lang="zh-CN" altLang="en-US" dirty="0"/>
              <a:t>使用混合的设计，要求应用程序</a:t>
            </a:r>
            <a:r>
              <a:rPr lang="en-US" altLang="zh-CN" dirty="0"/>
              <a:t>CPU</a:t>
            </a:r>
            <a:r>
              <a:rPr lang="zh-CN" altLang="en-US" dirty="0"/>
              <a:t>的参与：完全否定了</a:t>
            </a:r>
            <a:r>
              <a:rPr lang="en-US" altLang="zh-CN" dirty="0"/>
              <a:t>CPU</a:t>
            </a:r>
            <a:r>
              <a:rPr lang="zh-CN" altLang="en-US" dirty="0"/>
              <a:t>旁路的好处</a:t>
            </a:r>
          </a:p>
          <a:p>
            <a:endParaRPr lang="zh-CN" altLang="en-US" dirty="0"/>
          </a:p>
          <a:p>
            <a:r>
              <a:rPr lang="en-US" altLang="zh-CN" dirty="0"/>
              <a:t>3. </a:t>
            </a:r>
            <a:r>
              <a:rPr lang="zh-CN" altLang="en-US" dirty="0"/>
              <a:t>对于</a:t>
            </a:r>
            <a:r>
              <a:rPr lang="en-US" altLang="zh-CN" dirty="0"/>
              <a:t>RDMA</a:t>
            </a:r>
            <a:r>
              <a:rPr lang="zh-CN" altLang="en-US" dirty="0"/>
              <a:t>的接口进行拓展</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5229"/>
            <a:ext cx="2100255"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charset="-122"/>
                <a:sym typeface="Arial" panose="020B0604020202020204"/>
              </a:rPr>
              <a:t>PRISM</a:t>
            </a:r>
            <a:r>
              <a:rPr lang="zh-CN" altLang="en-US" sz="2400" b="1" dirty="0">
                <a:latin typeface="Times New Roman" panose="02020603050405020304" pitchFamily="18" charset="0"/>
                <a:ea typeface="微软雅黑" panose="020B0503020204020204" charset="-122"/>
                <a:sym typeface="Arial" panose="020B0604020202020204"/>
              </a:rPr>
              <a:t>简介：</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75108BFE-BA63-4D91-A854-CAA751CBA18B}"/>
              </a:ext>
            </a:extLst>
          </p:cNvPr>
          <p:cNvSpPr/>
          <p:nvPr/>
        </p:nvSpPr>
        <p:spPr>
          <a:xfrm>
            <a:off x="1990750" y="1915729"/>
            <a:ext cx="6609734" cy="1754326"/>
          </a:xfrm>
          <a:prstGeom prst="rect">
            <a:avLst/>
          </a:prstGeom>
        </p:spPr>
        <p:txBody>
          <a:bodyPr wrap="square">
            <a:spAutoFit/>
          </a:bodyPr>
          <a:lstStyle/>
          <a:p>
            <a:r>
              <a:rPr lang="en-US" altLang="zh-CN" dirty="0"/>
              <a:t>PRISM(Primitives for Remote Interaction with System Memory)</a:t>
            </a:r>
          </a:p>
          <a:p>
            <a:r>
              <a:rPr lang="zh-CN" altLang="en-US" dirty="0"/>
              <a:t>为了充分发挥网络加速的潜力，建立低延迟系统，必须超越基本的</a:t>
            </a:r>
            <a:r>
              <a:rPr lang="en-US" altLang="zh-CN" dirty="0"/>
              <a:t>RDMA </a:t>
            </a:r>
            <a:r>
              <a:rPr lang="zh-CN" altLang="en-US" dirty="0"/>
              <a:t>接口。最初设计用于支持并行超级计算应用程序的 </a:t>
            </a:r>
            <a:r>
              <a:rPr lang="en-US" altLang="zh-CN" dirty="0"/>
              <a:t>RDMA </a:t>
            </a:r>
            <a:r>
              <a:rPr lang="zh-CN" altLang="en-US" dirty="0"/>
              <a:t>接口无法满足当今分布式系统的需求。我们展示了通过用一些额外的原语扩展接口，就可以完全使用远程操作来实现复杂的分布式应用程序，如复制存储。</a:t>
            </a:r>
          </a:p>
        </p:txBody>
      </p:sp>
      <p:pic>
        <p:nvPicPr>
          <p:cNvPr id="3" name="图片 2">
            <a:extLst>
              <a:ext uri="{FF2B5EF4-FFF2-40B4-BE49-F238E27FC236}">
                <a16:creationId xmlns:a16="http://schemas.microsoft.com/office/drawing/2014/main" id="{EC13C37F-293D-4EEC-B2F6-2A0FF3DA4A22}"/>
              </a:ext>
            </a:extLst>
          </p:cNvPr>
          <p:cNvPicPr>
            <a:picLocks noChangeAspect="1"/>
          </p:cNvPicPr>
          <p:nvPr/>
        </p:nvPicPr>
        <p:blipFill>
          <a:blip r:embed="rId2"/>
          <a:stretch>
            <a:fillRect/>
          </a:stretch>
        </p:blipFill>
        <p:spPr>
          <a:xfrm>
            <a:off x="2710830" y="3832749"/>
            <a:ext cx="7488832" cy="1978295"/>
          </a:xfrm>
          <a:prstGeom prst="rect">
            <a:avLst/>
          </a:prstGeom>
        </p:spPr>
      </p:pic>
    </p:spTree>
    <p:extLst>
      <p:ext uri="{BB962C8B-B14F-4D97-AF65-F5344CB8AC3E}">
        <p14:creationId xmlns:p14="http://schemas.microsoft.com/office/powerpoint/2010/main" val="37663841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99931" y="2086608"/>
            <a:ext cx="6190550" cy="2684785"/>
            <a:chOff x="2713737" y="2074407"/>
            <a:chExt cx="6190550" cy="2684785"/>
          </a:xfrm>
        </p:grpSpPr>
        <p:sp>
          <p:nvSpPr>
            <p:cNvPr id="3" name="TextBox 2"/>
            <p:cNvSpPr txBox="1"/>
            <p:nvPr/>
          </p:nvSpPr>
          <p:spPr>
            <a:xfrm>
              <a:off x="2782838" y="4112861"/>
              <a:ext cx="1527085"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Arial" panose="020B0604020202020204"/>
                  <a:ea typeface="微软雅黑" panose="020B0503020204020204" charset="-122"/>
                  <a:sym typeface="Arial" panose="020B0604020202020204"/>
                </a:rPr>
                <a:t>PART</a:t>
              </a: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7" name="TextBox 16"/>
            <p:cNvSpPr txBox="1"/>
            <p:nvPr/>
          </p:nvSpPr>
          <p:spPr>
            <a:xfrm>
              <a:off x="2958273" y="2074407"/>
              <a:ext cx="869149" cy="1569660"/>
            </a:xfrm>
            <a:prstGeom prst="rect">
              <a:avLst/>
            </a:prstGeom>
            <a:noFill/>
          </p:spPr>
          <p:txBody>
            <a:bodyPr wrap="none" rtlCol="0">
              <a:spAutoFit/>
            </a:bodyPr>
            <a:lstStyle/>
            <a:p>
              <a:r>
                <a:rPr lang="en-US" altLang="zh-CN" sz="9600" b="1" dirty="0">
                  <a:solidFill>
                    <a:schemeClr val="tx1">
                      <a:lumMod val="85000"/>
                      <a:lumOff val="15000"/>
                    </a:schemeClr>
                  </a:solidFill>
                  <a:latin typeface="Arial" panose="020B0604020202020204"/>
                  <a:ea typeface="微软雅黑" panose="020B0503020204020204" charset="-122"/>
                  <a:sym typeface="Arial" panose="020B0604020202020204"/>
                </a:rPr>
                <a:t>2</a:t>
              </a:r>
              <a:endParaRPr lang="zh-CN" altLang="en-US" sz="9600" b="1" dirty="0">
                <a:solidFill>
                  <a:schemeClr val="tx1">
                    <a:lumMod val="85000"/>
                    <a:lumOff val="15000"/>
                  </a:schemeClr>
                </a:solidFill>
                <a:latin typeface="Arial" panose="020B0604020202020204"/>
                <a:ea typeface="微软雅黑" panose="020B0503020204020204" charset="-122"/>
                <a:sym typeface="Arial" panose="020B0604020202020204"/>
              </a:endParaRPr>
            </a:p>
          </p:txBody>
        </p:sp>
        <p:sp>
          <p:nvSpPr>
            <p:cNvPr id="28" name="TextBox 27"/>
            <p:cNvSpPr txBox="1"/>
            <p:nvPr/>
          </p:nvSpPr>
          <p:spPr>
            <a:xfrm>
              <a:off x="5015081" y="3141074"/>
              <a:ext cx="3889206" cy="707886"/>
            </a:xfrm>
            <a:prstGeom prst="rect">
              <a:avLst/>
            </a:prstGeom>
            <a:noFill/>
          </p:spPr>
          <p:txBody>
            <a:bodyPr wrap="none" rtlCol="0">
              <a:spAutoFit/>
            </a:bodyPr>
            <a:lstStyle/>
            <a:p>
              <a:pPr algn="l"/>
              <a:r>
                <a:rPr lang="en-US" altLang="zh-CN"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endParaRPr lang="zh-CN" altLang="en-US" sz="4000" b="1" spc="300" dirty="0">
                <a:latin typeface="Times New Roman" panose="02020603050405020304" pitchFamily="18" charset="0"/>
                <a:ea typeface="微软雅黑" panose="020B0503020204020204" charset="-122"/>
                <a:cs typeface="Times New Roman" panose="02020603050405020304" pitchFamily="18" charset="0"/>
                <a:sym typeface="Arial" panose="020B0604020202020204"/>
              </a:endParaRPr>
            </a:p>
          </p:txBody>
        </p:sp>
      </p:grpSp>
    </p:spTree>
    <p:extLst>
      <p:ext uri="{BB962C8B-B14F-4D97-AF65-F5344CB8AC3E}">
        <p14:creationId xmlns:p14="http://schemas.microsoft.com/office/powerpoint/2010/main" val="69686475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28499" y="626147"/>
            <a:ext cx="245451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p>
        </p:txBody>
      </p: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0498" y="6535658"/>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50751" y="1739226"/>
            <a:ext cx="8507927" cy="408623"/>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t>一组简单的泛型扩展：使用简单的操作可以实现和部署这些扩展</a:t>
            </a:r>
          </a:p>
        </p:txBody>
      </p:sp>
      <p:grpSp>
        <p:nvGrpSpPr>
          <p:cNvPr id="25" name="组合 24"/>
          <p:cNvGrpSpPr/>
          <p:nvPr/>
        </p:nvGrpSpPr>
        <p:grpSpPr>
          <a:xfrm>
            <a:off x="3688893" y="3391802"/>
            <a:ext cx="4812627" cy="1702763"/>
            <a:chOff x="3713384" y="3231612"/>
            <a:chExt cx="4812627" cy="1702763"/>
          </a:xfrm>
        </p:grpSpPr>
        <p:sp>
          <p:nvSpPr>
            <p:cNvPr id="7" name="圆角矩形 6"/>
            <p:cNvSpPr/>
            <p:nvPr/>
          </p:nvSpPr>
          <p:spPr>
            <a:xfrm>
              <a:off x="4727054" y="3231612"/>
              <a:ext cx="1272103" cy="408623"/>
            </a:xfrm>
            <a:prstGeom prst="roundRect">
              <a:avLst/>
            </a:prstGeom>
            <a:solidFill>
              <a:schemeClr val="accent2">
                <a:lumMod val="60000"/>
                <a:lumOff val="40000"/>
              </a:schemeClr>
            </a:solidFill>
          </p:spPr>
          <p:txBody>
            <a:bodyPr wrap="none">
              <a:spAutoFit/>
            </a:bodyPr>
            <a:lstStyle/>
            <a:p>
              <a:r>
                <a:rPr lang="en-US" altLang="zh-CN" dirty="0"/>
                <a:t>Generality</a:t>
              </a:r>
              <a:endParaRPr lang="zh-CN" altLang="en-US" dirty="0"/>
            </a:p>
          </p:txBody>
        </p:sp>
        <p:sp>
          <p:nvSpPr>
            <p:cNvPr id="15" name="圆角矩形 14"/>
            <p:cNvSpPr/>
            <p:nvPr/>
          </p:nvSpPr>
          <p:spPr>
            <a:xfrm>
              <a:off x="4727054" y="3878682"/>
              <a:ext cx="3112710" cy="408623"/>
            </a:xfrm>
            <a:prstGeom prst="roundRect">
              <a:avLst/>
            </a:prstGeom>
            <a:solidFill>
              <a:schemeClr val="accent2">
                <a:lumMod val="60000"/>
                <a:lumOff val="40000"/>
              </a:schemeClr>
            </a:solidFill>
          </p:spPr>
          <p:txBody>
            <a:bodyPr wrap="none">
              <a:spAutoFit/>
            </a:bodyPr>
            <a:lstStyle/>
            <a:p>
              <a:r>
                <a:rPr lang="en-US" altLang="zh-CN" dirty="0"/>
                <a:t>Minimal interface complexity</a:t>
              </a:r>
            </a:p>
          </p:txBody>
        </p:sp>
        <p:sp>
          <p:nvSpPr>
            <p:cNvPr id="16" name="圆角矩形 15"/>
            <p:cNvSpPr/>
            <p:nvPr/>
          </p:nvSpPr>
          <p:spPr>
            <a:xfrm>
              <a:off x="4727054" y="4525752"/>
              <a:ext cx="3798957" cy="408623"/>
            </a:xfrm>
            <a:prstGeom prst="roundRect">
              <a:avLst/>
            </a:prstGeom>
            <a:solidFill>
              <a:schemeClr val="accent2">
                <a:lumMod val="60000"/>
                <a:lumOff val="40000"/>
              </a:schemeClr>
            </a:solidFill>
          </p:spPr>
          <p:txBody>
            <a:bodyPr wrap="none">
              <a:spAutoFit/>
            </a:bodyPr>
            <a:lstStyle/>
            <a:p>
              <a:r>
                <a:rPr lang="en-US" altLang="zh-CN" dirty="0"/>
                <a:t>Minimal implementation complexity</a:t>
              </a:r>
              <a:endParaRPr lang="zh-CN" altLang="en-US" dirty="0"/>
            </a:p>
          </p:txBody>
        </p:sp>
        <p:sp>
          <p:nvSpPr>
            <p:cNvPr id="17" name="文本框 16"/>
            <p:cNvSpPr txBox="1"/>
            <p:nvPr/>
          </p:nvSpPr>
          <p:spPr>
            <a:xfrm>
              <a:off x="3713384" y="3394315"/>
              <a:ext cx="612934" cy="1374636"/>
            </a:xfrm>
            <a:prstGeom prst="roundRect">
              <a:avLst/>
            </a:prstGeom>
            <a:solidFill>
              <a:schemeClr val="accent2">
                <a:lumMod val="60000"/>
                <a:lumOff val="40000"/>
              </a:schemeClr>
            </a:solidFill>
          </p:spPr>
          <p:txBody>
            <a:bodyPr vert="eaVert" wrap="none" rtlCol="0">
              <a:spAutoFit/>
            </a:bodyPr>
            <a:lstStyle/>
            <a:p>
              <a:r>
                <a:rPr lang="zh-CN" altLang="en-US" sz="2400" dirty="0"/>
                <a:t>设计原则</a:t>
              </a:r>
            </a:p>
          </p:txBody>
        </p:sp>
      </p:grpSp>
    </p:spTree>
    <p:extLst>
      <p:ext uri="{BB962C8B-B14F-4D97-AF65-F5344CB8AC3E}">
        <p14:creationId xmlns:p14="http://schemas.microsoft.com/office/powerpoint/2010/main" val="418289279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00498" y="637570"/>
            <a:ext cx="185659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sym typeface="Arial" panose="020B0604020202020204"/>
              </a:rPr>
              <a:t>PRISM</a:t>
            </a:r>
            <a:r>
              <a:rPr lang="zh-CN" altLang="en-US" sz="2400" b="1" dirty="0">
                <a:latin typeface="Times New Roman" panose="02020603050405020304" pitchFamily="18" charset="0"/>
                <a:ea typeface="微软雅黑" panose="020B0503020204020204" charset="-122"/>
                <a:sym typeface="Arial" panose="020B0604020202020204"/>
              </a:rPr>
              <a:t>接口</a:t>
            </a:r>
          </a:p>
        </p:txBody>
      </p: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8030" y="6384839"/>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41243" y="1692355"/>
            <a:ext cx="8507927" cy="3473291"/>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a:t>
            </a:r>
            <a:r>
              <a:rPr lang="zh-CN" altLang="en-US" dirty="0"/>
              <a:t>扩展了</a:t>
            </a:r>
            <a:r>
              <a:rPr lang="en-US" altLang="zh-CN" dirty="0"/>
              <a:t>RDMA</a:t>
            </a:r>
            <a:r>
              <a:rPr lang="zh-CN" altLang="en-US" dirty="0"/>
              <a:t>接口，它增加了四个新的特性：</a:t>
            </a:r>
          </a:p>
          <a:p>
            <a:endParaRPr lang="zh-CN" altLang="en-US" dirty="0"/>
          </a:p>
          <a:p>
            <a:r>
              <a:rPr lang="zh-CN" altLang="en-US" dirty="0"/>
              <a:t>间接操作</a:t>
            </a:r>
            <a:r>
              <a:rPr lang="en-US" altLang="zh-CN" dirty="0"/>
              <a:t>(indirection</a:t>
            </a:r>
            <a:r>
              <a:rPr lang="zh-CN" altLang="en-US" dirty="0"/>
              <a:t> </a:t>
            </a:r>
            <a:r>
              <a:rPr lang="en-US" altLang="zh-CN" dirty="0"/>
              <a:t>operations)</a:t>
            </a:r>
          </a:p>
          <a:p>
            <a:endParaRPr lang="en-US" altLang="zh-CN" dirty="0"/>
          </a:p>
          <a:p>
            <a:r>
              <a:rPr lang="zh-CN" altLang="en-US" dirty="0"/>
              <a:t>内存分配</a:t>
            </a:r>
            <a:r>
              <a:rPr lang="en-US" altLang="zh-CN" dirty="0"/>
              <a:t>(memory</a:t>
            </a:r>
            <a:r>
              <a:rPr lang="zh-CN" altLang="en-US" dirty="0"/>
              <a:t> </a:t>
            </a:r>
            <a:r>
              <a:rPr lang="en-US" altLang="zh-CN" dirty="0"/>
              <a:t>allocation)</a:t>
            </a:r>
          </a:p>
          <a:p>
            <a:endParaRPr lang="en-US" altLang="zh-CN" dirty="0"/>
          </a:p>
          <a:p>
            <a:r>
              <a:rPr lang="zh-CN" altLang="en-US" dirty="0"/>
              <a:t>增强的比较和交换</a:t>
            </a:r>
            <a:r>
              <a:rPr lang="en-US" altLang="zh-CN" dirty="0"/>
              <a:t>(enhanced compare-and-swap)</a:t>
            </a:r>
          </a:p>
          <a:p>
            <a:endParaRPr lang="en-US" altLang="zh-CN" dirty="0"/>
          </a:p>
          <a:p>
            <a:r>
              <a:rPr lang="zh-CN" altLang="en-US" dirty="0"/>
              <a:t>操作链</a:t>
            </a:r>
            <a:r>
              <a:rPr lang="en-US" altLang="zh-CN" dirty="0"/>
              <a:t>(operation chaining)</a:t>
            </a:r>
            <a:r>
              <a:rPr lang="zh-CN" altLang="en-US" dirty="0"/>
              <a:t>。</a:t>
            </a:r>
          </a:p>
          <a:p>
            <a:endParaRPr lang="zh-CN" altLang="en-US" dirty="0"/>
          </a:p>
          <a:p>
            <a:r>
              <a:rPr lang="zh-CN" altLang="en-US" dirty="0"/>
              <a:t>这些提高了</a:t>
            </a:r>
            <a:r>
              <a:rPr lang="en-US" altLang="zh-CN" dirty="0"/>
              <a:t>RDMA</a:t>
            </a:r>
            <a:r>
              <a:rPr lang="zh-CN" altLang="en-US" dirty="0"/>
              <a:t>接口的表现力，同时仍可使用相同的底层硬件功能来实现。</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0498" y="6535658"/>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676781" y="2447201"/>
            <a:ext cx="8507927" cy="1021556"/>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a:t>
            </a:r>
            <a:r>
              <a:rPr lang="zh-CN" altLang="en-US" dirty="0"/>
              <a:t>允许</a:t>
            </a:r>
            <a:r>
              <a:rPr lang="en-US" altLang="zh-CN" dirty="0"/>
              <a:t>READ</a:t>
            </a:r>
            <a:r>
              <a:rPr lang="zh-CN" altLang="en-US" dirty="0"/>
              <a:t>，</a:t>
            </a:r>
            <a:r>
              <a:rPr lang="en-US" altLang="zh-CN" dirty="0"/>
              <a:t>WRITE</a:t>
            </a:r>
            <a:r>
              <a:rPr lang="zh-CN" altLang="en-US" dirty="0"/>
              <a:t>和</a:t>
            </a:r>
            <a:r>
              <a:rPr lang="en-US" altLang="zh-CN" dirty="0"/>
              <a:t>CAS</a:t>
            </a:r>
            <a:r>
              <a:rPr lang="zh-CN" altLang="en-US" dirty="0"/>
              <a:t>操作使用间接参数。</a:t>
            </a:r>
            <a:endParaRPr lang="en-US" altLang="zh-CN" dirty="0"/>
          </a:p>
          <a:p>
            <a:r>
              <a:rPr lang="zh-CN" altLang="en-US" dirty="0"/>
              <a:t>一方面，</a:t>
            </a:r>
            <a:r>
              <a:rPr lang="en-US" altLang="zh-CN" dirty="0"/>
              <a:t>PRISM</a:t>
            </a:r>
            <a:r>
              <a:rPr lang="zh-CN" altLang="en-US" dirty="0"/>
              <a:t>允许</a:t>
            </a:r>
            <a:r>
              <a:rPr lang="en-US" altLang="zh-CN" dirty="0"/>
              <a:t>READ</a:t>
            </a:r>
            <a:r>
              <a:rPr lang="zh-CN" altLang="en-US" dirty="0"/>
              <a:t>，</a:t>
            </a:r>
            <a:r>
              <a:rPr lang="en-US" altLang="zh-CN" dirty="0"/>
              <a:t>WRITE</a:t>
            </a:r>
            <a:r>
              <a:rPr lang="zh-CN" altLang="en-US" dirty="0"/>
              <a:t>和</a:t>
            </a:r>
            <a:r>
              <a:rPr lang="en-US" altLang="zh-CN" dirty="0"/>
              <a:t>CAS</a:t>
            </a:r>
            <a:r>
              <a:rPr lang="zh-CN" altLang="en-US" dirty="0"/>
              <a:t>操作使用间接的目的地址参数，另一方面，允许</a:t>
            </a:r>
            <a:r>
              <a:rPr lang="en-US" altLang="zh-CN" dirty="0"/>
              <a:t>WRITE</a:t>
            </a:r>
            <a:r>
              <a:rPr lang="zh-CN" altLang="en-US" dirty="0"/>
              <a:t>和</a:t>
            </a:r>
            <a:r>
              <a:rPr lang="en-US" altLang="zh-CN" dirty="0"/>
              <a:t>CAS</a:t>
            </a:r>
            <a:r>
              <a:rPr lang="zh-CN" altLang="en-US" dirty="0"/>
              <a:t>操作使用间接的数据源地址参数。</a:t>
            </a:r>
            <a:endParaRPr lang="en-US" altLang="zh-CN" dirty="0"/>
          </a:p>
        </p:txBody>
      </p:sp>
      <p:sp>
        <p:nvSpPr>
          <p:cNvPr id="2" name="文本框 1"/>
          <p:cNvSpPr txBox="1"/>
          <p:nvPr/>
        </p:nvSpPr>
        <p:spPr>
          <a:xfrm>
            <a:off x="1061593" y="1440738"/>
            <a:ext cx="2813287" cy="510778"/>
          </a:xfrm>
          <a:prstGeom prst="roundRect">
            <a:avLst/>
          </a:prstGeom>
          <a:solidFill>
            <a:schemeClr val="accent2">
              <a:lumMod val="60000"/>
              <a:lumOff val="40000"/>
            </a:schemeClr>
          </a:solidFill>
        </p:spPr>
        <p:txBody>
          <a:bodyPr wrap="none" rtlCol="0">
            <a:spAutoFit/>
          </a:bodyPr>
          <a:lstStyle/>
          <a:p>
            <a:r>
              <a:rPr lang="en-US" altLang="zh-CN" sz="2400" dirty="0"/>
              <a:t>Indirect Operations</a:t>
            </a:r>
            <a:endParaRPr lang="zh-CN" altLang="en-US" sz="2400" dirty="0"/>
          </a:p>
        </p:txBody>
      </p:sp>
      <p:sp>
        <p:nvSpPr>
          <p:cNvPr id="16" name="矩形 15"/>
          <p:cNvSpPr/>
          <p:nvPr/>
        </p:nvSpPr>
        <p:spPr>
          <a:xfrm>
            <a:off x="628499" y="626147"/>
            <a:ext cx="245451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p>
        </p:txBody>
      </p:sp>
      <p:pic>
        <p:nvPicPr>
          <p:cNvPr id="5" name="图片 4">
            <a:extLst>
              <a:ext uri="{FF2B5EF4-FFF2-40B4-BE49-F238E27FC236}">
                <a16:creationId xmlns:a16="http://schemas.microsoft.com/office/drawing/2014/main" id="{8DA8A7D3-6512-D345-AC0D-B1CF22DF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781" y="4077072"/>
            <a:ext cx="8559800" cy="1905000"/>
          </a:xfrm>
          <a:prstGeom prst="rect">
            <a:avLst/>
          </a:prstGeom>
        </p:spPr>
      </p:pic>
    </p:spTree>
    <p:extLst>
      <p:ext uri="{BB962C8B-B14F-4D97-AF65-F5344CB8AC3E}">
        <p14:creationId xmlns:p14="http://schemas.microsoft.com/office/powerpoint/2010/main" val="26915993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0498" y="6535658"/>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02718" y="2401457"/>
            <a:ext cx="8507927" cy="1634490"/>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t>为解决当前</a:t>
            </a:r>
            <a:r>
              <a:rPr lang="en-US" altLang="zh-CN" dirty="0"/>
              <a:t>RDMA</a:t>
            </a:r>
            <a:r>
              <a:rPr lang="zh-CN" altLang="en-US" dirty="0"/>
              <a:t>接口存在的对象必须写入固定的、预先分配的内存区域的问题，</a:t>
            </a:r>
            <a:endParaRPr lang="en-US" altLang="zh-CN" dirty="0"/>
          </a:p>
          <a:p>
            <a:r>
              <a:rPr lang="en-US" altLang="zh-CN" dirty="0"/>
              <a:t>PRISM</a:t>
            </a:r>
            <a:r>
              <a:rPr lang="zh-CN" altLang="en-US" dirty="0"/>
              <a:t>提供了内存分配原语。它分配一个缓冲区并返回一个指向其位置的指针。</a:t>
            </a:r>
            <a:endParaRPr lang="en-US" altLang="zh-CN" dirty="0"/>
          </a:p>
          <a:p>
            <a:r>
              <a:rPr lang="zh-CN" altLang="en-US" dirty="0"/>
              <a:t>服务器端进程向</a:t>
            </a:r>
            <a:r>
              <a:rPr lang="en-US" altLang="zh-CN" dirty="0"/>
              <a:t>NIC</a:t>
            </a:r>
            <a:r>
              <a:rPr lang="zh-CN" altLang="en-US" dirty="0"/>
              <a:t>注册一个缓冲区队列。当</a:t>
            </a:r>
            <a:r>
              <a:rPr lang="en-US" altLang="zh-CN" dirty="0"/>
              <a:t>NIC</a:t>
            </a:r>
            <a:r>
              <a:rPr lang="zh-CN" altLang="en-US" dirty="0"/>
              <a:t>收到来自远程主机的分配请求时，它就从这一空闲列表中弹出一块缓冲区。将数据写入其中，并返回指向其的地址。</a:t>
            </a:r>
            <a:endParaRPr lang="en-US" altLang="zh-CN" dirty="0"/>
          </a:p>
        </p:txBody>
      </p:sp>
      <p:sp>
        <p:nvSpPr>
          <p:cNvPr id="2" name="文本框 1"/>
          <p:cNvSpPr txBox="1"/>
          <p:nvPr/>
        </p:nvSpPr>
        <p:spPr>
          <a:xfrm>
            <a:off x="1059922" y="1404572"/>
            <a:ext cx="2728153" cy="510778"/>
          </a:xfrm>
          <a:prstGeom prst="roundRect">
            <a:avLst/>
          </a:prstGeom>
          <a:solidFill>
            <a:schemeClr val="accent2">
              <a:lumMod val="60000"/>
              <a:lumOff val="40000"/>
            </a:schemeClr>
          </a:solidFill>
        </p:spPr>
        <p:txBody>
          <a:bodyPr wrap="none" rtlCol="0">
            <a:spAutoFit/>
          </a:bodyPr>
          <a:lstStyle/>
          <a:p>
            <a:r>
              <a:rPr lang="en-US" altLang="zh-CN" sz="2400" dirty="0"/>
              <a:t>Memory Allocation</a:t>
            </a:r>
            <a:endParaRPr lang="zh-CN" altLang="en-US" sz="2400" dirty="0"/>
          </a:p>
        </p:txBody>
      </p:sp>
      <p:sp>
        <p:nvSpPr>
          <p:cNvPr id="16" name="矩形 15"/>
          <p:cNvSpPr/>
          <p:nvPr/>
        </p:nvSpPr>
        <p:spPr>
          <a:xfrm>
            <a:off x="628499" y="626147"/>
            <a:ext cx="245451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p>
        </p:txBody>
      </p:sp>
      <p:pic>
        <p:nvPicPr>
          <p:cNvPr id="9" name="图片 8">
            <a:extLst>
              <a:ext uri="{FF2B5EF4-FFF2-40B4-BE49-F238E27FC236}">
                <a16:creationId xmlns:a16="http://schemas.microsoft.com/office/drawing/2014/main" id="{45516996-9464-9242-9442-34DBC0E26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386" y="4541252"/>
            <a:ext cx="9271639" cy="856371"/>
          </a:xfrm>
          <a:prstGeom prst="rect">
            <a:avLst/>
          </a:prstGeom>
        </p:spPr>
      </p:pic>
    </p:spTree>
    <p:extLst>
      <p:ext uri="{BB962C8B-B14F-4D97-AF65-F5344CB8AC3E}">
        <p14:creationId xmlns:p14="http://schemas.microsoft.com/office/powerpoint/2010/main" val="168081376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0498" y="6535658"/>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02718" y="2277637"/>
            <a:ext cx="8507927" cy="1940957"/>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a:t>
            </a:r>
            <a:r>
              <a:rPr lang="zh-CN" altLang="en-US" dirty="0"/>
              <a:t>从三个方面增强了</a:t>
            </a:r>
            <a:r>
              <a:rPr lang="en-US" altLang="zh-CN" dirty="0"/>
              <a:t>RDMA</a:t>
            </a:r>
            <a:r>
              <a:rPr lang="zh-CN" altLang="en-US" dirty="0"/>
              <a:t>现有的</a:t>
            </a:r>
            <a:r>
              <a:rPr lang="en-US" altLang="zh-CN" dirty="0"/>
              <a:t>CAS</a:t>
            </a:r>
            <a:r>
              <a:rPr lang="zh-CN" altLang="en-US" dirty="0"/>
              <a:t>原语</a:t>
            </a:r>
            <a:endParaRPr lang="en-US" altLang="zh-CN" dirty="0"/>
          </a:p>
          <a:p>
            <a:r>
              <a:rPr lang="en-US" altLang="zh-CN" dirty="0"/>
              <a:t>1.</a:t>
            </a:r>
            <a:r>
              <a:rPr lang="zh-CN" altLang="en-US" dirty="0"/>
              <a:t> 使用</a:t>
            </a:r>
            <a:r>
              <a:rPr lang="en-US" altLang="zh-CN" dirty="0"/>
              <a:t>Mellanox</a:t>
            </a:r>
            <a:r>
              <a:rPr lang="zh-CN" altLang="en-US" dirty="0"/>
              <a:t> </a:t>
            </a:r>
            <a:r>
              <a:rPr lang="en-US" altLang="zh-CN" dirty="0"/>
              <a:t>RDMA</a:t>
            </a:r>
            <a:r>
              <a:rPr lang="zh-CN" altLang="en-US" dirty="0"/>
              <a:t>提供的扩展原子接口使得交换的数据大小从</a:t>
            </a:r>
            <a:r>
              <a:rPr lang="en-US" altLang="zh-CN" dirty="0"/>
              <a:t>64</a:t>
            </a:r>
            <a:r>
              <a:rPr lang="zh-CN" altLang="en-US" dirty="0"/>
              <a:t>比特提高到</a:t>
            </a:r>
            <a:r>
              <a:rPr lang="en-US" altLang="zh-CN" dirty="0"/>
              <a:t>32</a:t>
            </a:r>
            <a:r>
              <a:rPr lang="zh-CN" altLang="en-US" dirty="0"/>
              <a:t>字节，对比较和交换参数使用不同的掩码，允许比较结构体中的一部分而交换其中另一部分的数据</a:t>
            </a:r>
            <a:endParaRPr lang="en-US" altLang="zh-CN" dirty="0"/>
          </a:p>
          <a:p>
            <a:r>
              <a:rPr lang="en-US" altLang="zh-CN" dirty="0"/>
              <a:t>2.</a:t>
            </a:r>
            <a:r>
              <a:rPr lang="zh-CN" altLang="en-US" dirty="0"/>
              <a:t> 允许在目的地址和比较交换的数据位置使用间接参数</a:t>
            </a:r>
            <a:endParaRPr lang="en-US" altLang="zh-CN" dirty="0"/>
          </a:p>
          <a:p>
            <a:r>
              <a:rPr lang="en-US" altLang="zh-CN" dirty="0"/>
              <a:t>3.</a:t>
            </a:r>
            <a:r>
              <a:rPr lang="zh-CN" altLang="en-US" dirty="0"/>
              <a:t> 扩展</a:t>
            </a:r>
            <a:r>
              <a:rPr lang="en-US" altLang="zh-CN" dirty="0"/>
              <a:t>Compare</a:t>
            </a:r>
            <a:r>
              <a:rPr lang="zh-CN" altLang="en-US" dirty="0"/>
              <a:t>功能，除了按位相等外，加入对算数比较（</a:t>
            </a:r>
            <a:r>
              <a:rPr lang="en-US" altLang="zh-CN" dirty="0"/>
              <a:t>&gt;</a:t>
            </a:r>
            <a:r>
              <a:rPr lang="zh-CN" altLang="en-US" dirty="0"/>
              <a:t> </a:t>
            </a:r>
            <a:r>
              <a:rPr lang="en-US" altLang="zh-CN" dirty="0"/>
              <a:t>&lt;</a:t>
            </a:r>
            <a:r>
              <a:rPr lang="zh-CN" altLang="en-US" dirty="0"/>
              <a:t>）的支持</a:t>
            </a:r>
            <a:endParaRPr lang="en-US" altLang="zh-CN" dirty="0"/>
          </a:p>
        </p:txBody>
      </p:sp>
      <p:sp>
        <p:nvSpPr>
          <p:cNvPr id="2" name="文本框 1"/>
          <p:cNvSpPr txBox="1"/>
          <p:nvPr/>
        </p:nvSpPr>
        <p:spPr>
          <a:xfrm>
            <a:off x="1062170" y="1361616"/>
            <a:ext cx="4579077" cy="510778"/>
          </a:xfrm>
          <a:prstGeom prst="roundRect">
            <a:avLst/>
          </a:prstGeom>
          <a:solidFill>
            <a:schemeClr val="accent2">
              <a:lumMod val="60000"/>
              <a:lumOff val="40000"/>
            </a:schemeClr>
          </a:solidFill>
        </p:spPr>
        <p:txBody>
          <a:bodyPr wrap="none" rtlCol="0">
            <a:spAutoFit/>
          </a:bodyPr>
          <a:lstStyle/>
          <a:p>
            <a:r>
              <a:rPr lang="en-US" altLang="zh-CN" sz="2400" dirty="0"/>
              <a:t>Enhanced</a:t>
            </a:r>
            <a:r>
              <a:rPr lang="zh-CN" altLang="en-US" sz="2400" dirty="0"/>
              <a:t> </a:t>
            </a:r>
            <a:r>
              <a:rPr lang="en-US" altLang="zh-CN" sz="2400" dirty="0"/>
              <a:t>Compare-And-Swap</a:t>
            </a:r>
            <a:endParaRPr lang="zh-CN" altLang="en-US" sz="2400" dirty="0"/>
          </a:p>
        </p:txBody>
      </p:sp>
      <p:sp>
        <p:nvSpPr>
          <p:cNvPr id="16" name="矩形 15"/>
          <p:cNvSpPr/>
          <p:nvPr/>
        </p:nvSpPr>
        <p:spPr>
          <a:xfrm>
            <a:off x="628499" y="626147"/>
            <a:ext cx="245451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p>
        </p:txBody>
      </p:sp>
      <p:pic>
        <p:nvPicPr>
          <p:cNvPr id="5" name="图片 4">
            <a:extLst>
              <a:ext uri="{FF2B5EF4-FFF2-40B4-BE49-F238E27FC236}">
                <a16:creationId xmlns:a16="http://schemas.microsoft.com/office/drawing/2014/main" id="{5811400B-198D-F743-BDBA-997627BC7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6206" y="4659743"/>
            <a:ext cx="9097999" cy="1264544"/>
          </a:xfrm>
          <a:prstGeom prst="rect">
            <a:avLst/>
          </a:prstGeom>
        </p:spPr>
      </p:pic>
    </p:spTree>
    <p:extLst>
      <p:ext uri="{BB962C8B-B14F-4D97-AF65-F5344CB8AC3E}">
        <p14:creationId xmlns:p14="http://schemas.microsoft.com/office/powerpoint/2010/main" val="195249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0498" y="6535658"/>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565361" y="2489423"/>
            <a:ext cx="8507927" cy="2247424"/>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t>分布式应用程序通常需要执行一系列依赖于数据的操作来读取或更新远程数据结构。这一系列操作通常是紧密相关的，例如，你可能希望分配一个缓冲区，写入它，然后更新一个指向它的指针。但目前，每个操作的结果必须返回给客户端才能发出下一个，显然导致了效率的低下。</a:t>
            </a:r>
            <a:endParaRPr lang="en-US" altLang="zh-CN" dirty="0"/>
          </a:p>
          <a:p>
            <a:r>
              <a:rPr lang="en-US" altLang="zh-CN" dirty="0"/>
              <a:t>PRISM</a:t>
            </a:r>
            <a:r>
              <a:rPr lang="zh-CN" altLang="en-US" dirty="0"/>
              <a:t>通过在</a:t>
            </a:r>
            <a:r>
              <a:rPr lang="en-US" altLang="zh-CN" dirty="0"/>
              <a:t>RDMA</a:t>
            </a:r>
            <a:r>
              <a:rPr lang="zh-CN" altLang="en-US" dirty="0"/>
              <a:t>的基础上加入条件操作和输出重定向两个新特性实现了操作链的功能。条件操作特性使得指令流能按序正确执行，输出重定向特性则使得数据流能在不同指令之间传递。</a:t>
            </a:r>
          </a:p>
        </p:txBody>
      </p:sp>
      <p:sp>
        <p:nvSpPr>
          <p:cNvPr id="2" name="文本框 1"/>
          <p:cNvSpPr txBox="1"/>
          <p:nvPr/>
        </p:nvSpPr>
        <p:spPr>
          <a:xfrm>
            <a:off x="1075002" y="1501311"/>
            <a:ext cx="2988086" cy="510778"/>
          </a:xfrm>
          <a:prstGeom prst="roundRect">
            <a:avLst/>
          </a:prstGeom>
          <a:solidFill>
            <a:schemeClr val="accent2">
              <a:lumMod val="60000"/>
              <a:lumOff val="40000"/>
            </a:schemeClr>
          </a:solidFill>
        </p:spPr>
        <p:txBody>
          <a:bodyPr wrap="none" rtlCol="0">
            <a:spAutoFit/>
          </a:bodyPr>
          <a:lstStyle/>
          <a:p>
            <a:r>
              <a:rPr lang="en-US" altLang="zh-CN" sz="2400" dirty="0"/>
              <a:t>Operation</a:t>
            </a:r>
            <a:r>
              <a:rPr lang="zh-CN" altLang="en-US" sz="2400" dirty="0"/>
              <a:t> </a:t>
            </a:r>
            <a:r>
              <a:rPr lang="en-US" altLang="zh-CN" sz="2400" dirty="0"/>
              <a:t>Chaining</a:t>
            </a:r>
            <a:endParaRPr lang="zh-CN" altLang="en-US" sz="2400" dirty="0"/>
          </a:p>
        </p:txBody>
      </p:sp>
      <p:sp>
        <p:nvSpPr>
          <p:cNvPr id="15" name="矩形 14"/>
          <p:cNvSpPr/>
          <p:nvPr/>
        </p:nvSpPr>
        <p:spPr>
          <a:xfrm>
            <a:off x="628499" y="626147"/>
            <a:ext cx="2454518"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en-US" altLang="zh-CN"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24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设计实现</a:t>
            </a:r>
          </a:p>
        </p:txBody>
      </p:sp>
      <p:pic>
        <p:nvPicPr>
          <p:cNvPr id="5" name="图片 4">
            <a:extLst>
              <a:ext uri="{FF2B5EF4-FFF2-40B4-BE49-F238E27FC236}">
                <a16:creationId xmlns:a16="http://schemas.microsoft.com/office/drawing/2014/main" id="{CA180078-5713-BC43-A13A-5D9959BC8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686" y="5014969"/>
            <a:ext cx="8811580" cy="795112"/>
          </a:xfrm>
          <a:prstGeom prst="rect">
            <a:avLst/>
          </a:prstGeom>
        </p:spPr>
      </p:pic>
    </p:spTree>
    <p:extLst>
      <p:ext uri="{BB962C8B-B14F-4D97-AF65-F5344CB8AC3E}">
        <p14:creationId xmlns:p14="http://schemas.microsoft.com/office/powerpoint/2010/main" val="217676134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H="1">
            <a:off x="-260349" y="289595"/>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24066" y="833977"/>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00498" y="637570"/>
            <a:ext cx="1479892" cy="461665"/>
          </a:xfrm>
          <a:prstGeom prst="rect">
            <a:avLst/>
          </a:prstGeom>
        </p:spPr>
        <p:txBody>
          <a:bodyPr wrap="none">
            <a:spAutoFit/>
          </a:bodyPr>
          <a:lstStyle/>
          <a:p>
            <a:r>
              <a:rPr lang="en-US" altLang="zh-CN" b="1" dirty="0">
                <a:solidFill>
                  <a:srgbClr val="C00000"/>
                </a:solidFill>
                <a:latin typeface="Arial" panose="020B0604020202020204"/>
                <a:ea typeface="微软雅黑" panose="020B0503020204020204" charset="-122"/>
                <a:sym typeface="Arial" panose="020B0604020202020204"/>
              </a:rPr>
              <a:t> </a:t>
            </a:r>
            <a:r>
              <a:rPr lang="zh-CN" altLang="en-US" sz="2400" b="1" dirty="0">
                <a:latin typeface="Arial" panose="020B0604020202020204"/>
                <a:ea typeface="微软雅黑" panose="020B0503020204020204" charset="-122"/>
                <a:sym typeface="Arial" panose="020B0604020202020204"/>
              </a:rPr>
              <a:t>设计总结</a:t>
            </a:r>
          </a:p>
        </p:txBody>
      </p:sp>
      <p:sp>
        <p:nvSpPr>
          <p:cNvPr id="10" name="左中括号 9"/>
          <p:cNvSpPr/>
          <p:nvPr/>
        </p:nvSpPr>
        <p:spPr>
          <a:xfrm>
            <a:off x="628499" y="616408"/>
            <a:ext cx="71999" cy="503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1" name="直接连接符 10"/>
          <p:cNvCxnSpPr/>
          <p:nvPr/>
        </p:nvCxnSpPr>
        <p:spPr>
          <a:xfrm flipH="1">
            <a:off x="11607414" y="126188"/>
            <a:ext cx="777331" cy="653627"/>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996080" y="453002"/>
            <a:ext cx="388665" cy="32681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8030" y="6384839"/>
            <a:ext cx="388665" cy="32681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788030" y="6452942"/>
            <a:ext cx="777331" cy="65362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774726" y="2356366"/>
            <a:ext cx="8640960" cy="2145268"/>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t>        </a:t>
            </a:r>
            <a:r>
              <a:rPr lang="en-US" altLang="zh-CN" sz="2000" dirty="0"/>
              <a:t>PRISM</a:t>
            </a:r>
            <a:r>
              <a:rPr lang="zh-CN" altLang="en-US" sz="2000" dirty="0"/>
              <a:t>的四条原语共同实现了目的。</a:t>
            </a:r>
            <a:r>
              <a:rPr lang="en-US" altLang="zh-CN" sz="2000" dirty="0"/>
              <a:t>Indirect Operations</a:t>
            </a:r>
            <a:r>
              <a:rPr lang="zh-CN" altLang="en-US" sz="2000" dirty="0"/>
              <a:t>原语减少了导航数据结构所需要的往返次数。</a:t>
            </a:r>
            <a:r>
              <a:rPr lang="en-US" altLang="zh-CN" sz="2000" dirty="0"/>
              <a:t>Allocation</a:t>
            </a:r>
            <a:r>
              <a:rPr lang="zh-CN" altLang="en-US" sz="2000" dirty="0"/>
              <a:t>、</a:t>
            </a:r>
            <a:r>
              <a:rPr lang="en-US" altLang="zh-CN" sz="2000" dirty="0"/>
              <a:t>enhanced CAS</a:t>
            </a:r>
            <a:r>
              <a:rPr lang="zh-CN" altLang="en-US" sz="2000" dirty="0"/>
              <a:t>原语以及</a:t>
            </a:r>
            <a:r>
              <a:rPr lang="en-US" altLang="zh-CN" sz="2000" dirty="0"/>
              <a:t>Operation Chaining</a:t>
            </a:r>
            <a:r>
              <a:rPr lang="zh-CN" altLang="en-US" sz="2000" dirty="0"/>
              <a:t>原语一起支持了异地更新：应用程序可以分配一个新的缓冲区，将数据写入其中，并使用</a:t>
            </a:r>
            <a:r>
              <a:rPr lang="en-US" altLang="zh-CN" sz="2000" dirty="0"/>
              <a:t>CAS</a:t>
            </a:r>
            <a:r>
              <a:rPr lang="zh-CN" altLang="en-US" sz="2000" dirty="0"/>
              <a:t>将指向它的指针安装到另一个结构中，所有这些都只需一次往返即可完成。最后，</a:t>
            </a:r>
            <a:r>
              <a:rPr lang="en-US" altLang="zh-CN" sz="2000" dirty="0"/>
              <a:t>CAS</a:t>
            </a:r>
            <a:r>
              <a:rPr lang="zh-CN" altLang="en-US" sz="2000" dirty="0"/>
              <a:t>操作的灵活性使得实现基于版本的并发控制机制成为可能。</a:t>
            </a:r>
          </a:p>
        </p:txBody>
      </p:sp>
    </p:spTree>
    <p:extLst>
      <p:ext uri="{BB962C8B-B14F-4D97-AF65-F5344CB8AC3E}">
        <p14:creationId xmlns:p14="http://schemas.microsoft.com/office/powerpoint/2010/main" val="22507780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45210" y="1749258"/>
            <a:ext cx="1105802" cy="815646"/>
            <a:chOff x="-1604504" y="2147667"/>
            <a:chExt cx="3687215" cy="2719712"/>
          </a:xfrm>
        </p:grpSpPr>
        <p:cxnSp>
          <p:nvCxnSpPr>
            <p:cNvPr id="2" name="直接连接符 1"/>
            <p:cNvCxnSpPr/>
            <p:nvPr/>
          </p:nvCxnSpPr>
          <p:spPr>
            <a:xfrm flipH="1">
              <a:off x="-1604504" y="2687623"/>
              <a:ext cx="2592288" cy="217975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509577" y="2147667"/>
              <a:ext cx="2592288" cy="21797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flipH="1" flipV="1">
            <a:off x="1270670" y="4341546"/>
            <a:ext cx="1105802" cy="815646"/>
            <a:chOff x="-1604504" y="2147667"/>
            <a:chExt cx="3687215" cy="2719712"/>
          </a:xfrm>
        </p:grpSpPr>
        <p:cxnSp>
          <p:nvCxnSpPr>
            <p:cNvPr id="6" name="直接连接符 5"/>
            <p:cNvCxnSpPr/>
            <p:nvPr/>
          </p:nvCxnSpPr>
          <p:spPr>
            <a:xfrm flipH="1">
              <a:off x="-1604504" y="2687623"/>
              <a:ext cx="2592288" cy="2179756"/>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509577" y="2147667"/>
              <a:ext cx="2592288" cy="21797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737814" y="2238048"/>
            <a:ext cx="492443" cy="1760097"/>
          </a:xfrm>
          <a:prstGeom prst="rect">
            <a:avLst/>
          </a:prstGeom>
          <a:noFill/>
        </p:spPr>
        <p:txBody>
          <a:bodyPr wrap="none" rtlCol="0">
            <a:spAutoFit/>
          </a:bodyPr>
          <a:lstStyle/>
          <a:p>
            <a:pPr>
              <a:lnSpc>
                <a:spcPct val="250000"/>
              </a:lnSpc>
            </a:pPr>
            <a:r>
              <a:rPr lang="zh-CN" altLang="en-US" sz="2400" dirty="0">
                <a:latin typeface="宋体" panose="02010600030101010101" pitchFamily="2" charset="-122"/>
                <a:ea typeface="宋体" panose="02010600030101010101" pitchFamily="2" charset="-122"/>
                <a:sym typeface="Arial" panose="020B0604020202020204"/>
              </a:rPr>
              <a:t>目</a:t>
            </a:r>
            <a:endParaRPr lang="en-US" altLang="zh-CN" sz="2400" dirty="0">
              <a:latin typeface="宋体" panose="02010600030101010101" pitchFamily="2" charset="-122"/>
              <a:ea typeface="宋体" panose="02010600030101010101" pitchFamily="2" charset="-122"/>
              <a:sym typeface="Arial" panose="020B0604020202020204"/>
            </a:endParaRPr>
          </a:p>
          <a:p>
            <a:pPr>
              <a:lnSpc>
                <a:spcPct val="250000"/>
              </a:lnSpc>
            </a:pPr>
            <a:r>
              <a:rPr lang="zh-CN" altLang="en-US" sz="2400" dirty="0">
                <a:latin typeface="宋体" panose="02010600030101010101" pitchFamily="2" charset="-122"/>
                <a:ea typeface="宋体" panose="02010600030101010101" pitchFamily="2" charset="-122"/>
                <a:sym typeface="Arial" panose="020B0604020202020204"/>
              </a:rPr>
              <a:t>录</a:t>
            </a:r>
            <a:endParaRPr lang="en-US" altLang="zh-CN" sz="2400" dirty="0">
              <a:latin typeface="宋体" panose="02010600030101010101" pitchFamily="2" charset="-122"/>
              <a:ea typeface="宋体" panose="02010600030101010101" pitchFamily="2" charset="-122"/>
              <a:sym typeface="Arial" panose="020B0604020202020204"/>
            </a:endParaRPr>
          </a:p>
        </p:txBody>
      </p:sp>
      <p:sp>
        <p:nvSpPr>
          <p:cNvPr id="11" name="矩形 10"/>
          <p:cNvSpPr/>
          <p:nvPr/>
        </p:nvSpPr>
        <p:spPr>
          <a:xfrm>
            <a:off x="1257888" y="3346463"/>
            <a:ext cx="225026" cy="1323439"/>
          </a:xfrm>
          <a:prstGeom prst="rect">
            <a:avLst/>
          </a:prstGeom>
        </p:spPr>
        <p:txBody>
          <a:bodyPr wrap="square">
            <a:spAutoFit/>
          </a:bodyPr>
          <a:lstStyle/>
          <a:p>
            <a:pPr lvl="0"/>
            <a:r>
              <a:rPr lang="en-US" altLang="zh-CN" sz="1000" dirty="0">
                <a:solidFill>
                  <a:prstClr val="black"/>
                </a:solidFill>
                <a:latin typeface="Arial" panose="020B0604020202020204"/>
                <a:ea typeface="微软雅黑" panose="020B0503020204020204" charset="-122"/>
                <a:sym typeface="Arial" panose="020B0604020202020204"/>
              </a:rPr>
              <a:t>CONTENTS</a:t>
            </a:r>
            <a:endParaRPr lang="zh-CN" altLang="en-US" sz="1000" dirty="0">
              <a:solidFill>
                <a:prstClr val="black"/>
              </a:solidFill>
              <a:latin typeface="Arial" panose="020B0604020202020204"/>
              <a:ea typeface="微软雅黑" panose="020B0503020204020204" charset="-122"/>
              <a:sym typeface="Arial" panose="020B0604020202020204"/>
            </a:endParaRPr>
          </a:p>
        </p:txBody>
      </p:sp>
      <p:grpSp>
        <p:nvGrpSpPr>
          <p:cNvPr id="10" name="组合 9"/>
          <p:cNvGrpSpPr/>
          <p:nvPr/>
        </p:nvGrpSpPr>
        <p:grpSpPr>
          <a:xfrm>
            <a:off x="4198464" y="1948622"/>
            <a:ext cx="3780420" cy="2843889"/>
            <a:chOff x="4198464" y="1948622"/>
            <a:chExt cx="3780420" cy="2843889"/>
          </a:xfrm>
        </p:grpSpPr>
        <p:grpSp>
          <p:nvGrpSpPr>
            <p:cNvPr id="33" name="组合 32"/>
            <p:cNvGrpSpPr/>
            <p:nvPr/>
          </p:nvGrpSpPr>
          <p:grpSpPr>
            <a:xfrm>
              <a:off x="4198464" y="1948622"/>
              <a:ext cx="2711457" cy="525225"/>
              <a:chOff x="4727054" y="1732235"/>
              <a:chExt cx="2711457" cy="525225"/>
            </a:xfrm>
          </p:grpSpPr>
          <p:sp>
            <p:nvSpPr>
              <p:cNvPr id="13" name="TextBox 12"/>
              <p:cNvSpPr txBox="1"/>
              <p:nvPr/>
            </p:nvSpPr>
            <p:spPr>
              <a:xfrm>
                <a:off x="4811852" y="1734240"/>
                <a:ext cx="364202" cy="523220"/>
              </a:xfrm>
              <a:prstGeom prst="rect">
                <a:avLst/>
              </a:prstGeom>
              <a:noFill/>
            </p:spPr>
            <p:txBody>
              <a:bodyPr wrap="none" rtlCol="0">
                <a:spAutoFit/>
              </a:bodyPr>
              <a:lstStyle/>
              <a:p>
                <a:r>
                  <a:rPr lang="en-US" altLang="zh-CN" sz="2800" dirty="0">
                    <a:latin typeface="Times New Roman" panose="02020603050405020304" pitchFamily="18" charset="0"/>
                    <a:ea typeface="宋体" panose="02010600030101010101" pitchFamily="2" charset="-122"/>
                    <a:sym typeface="Arial" panose="020B0604020202020204"/>
                  </a:rPr>
                  <a:t>1</a:t>
                </a:r>
                <a:endParaRPr lang="zh-CN" altLang="en-US" sz="2800" dirty="0">
                  <a:latin typeface="Times New Roman" panose="02020603050405020304" pitchFamily="18" charset="0"/>
                  <a:ea typeface="宋体" panose="02010600030101010101" pitchFamily="2" charset="-122"/>
                  <a:sym typeface="Arial" panose="020B0604020202020204"/>
                </a:endParaRPr>
              </a:p>
            </p:txBody>
          </p:sp>
          <p:grpSp>
            <p:nvGrpSpPr>
              <p:cNvPr id="15" name="组合 14"/>
              <p:cNvGrpSpPr/>
              <p:nvPr/>
            </p:nvGrpSpPr>
            <p:grpSpPr>
              <a:xfrm>
                <a:off x="4727054" y="1768670"/>
                <a:ext cx="504056" cy="488790"/>
                <a:chOff x="4727054" y="1768670"/>
                <a:chExt cx="504056" cy="488790"/>
              </a:xfrm>
            </p:grpSpPr>
            <p:sp>
              <p:nvSpPr>
                <p:cNvPr id="12" name="左中括号 11"/>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sp>
              <p:nvSpPr>
                <p:cNvPr id="14" name="左中括号 13"/>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grpSp>
          <p:sp>
            <p:nvSpPr>
              <p:cNvPr id="16" name="TextBox 15"/>
              <p:cNvSpPr txBox="1"/>
              <p:nvPr/>
            </p:nvSpPr>
            <p:spPr>
              <a:xfrm>
                <a:off x="5375126" y="1732235"/>
                <a:ext cx="2063385" cy="523220"/>
              </a:xfrm>
              <a:prstGeom prst="rect">
                <a:avLst/>
              </a:prstGeom>
              <a:noFill/>
            </p:spPr>
            <p:txBody>
              <a:bodyPr wrap="none" rtlCol="0">
                <a:spAutoFit/>
              </a:bodyPr>
              <a:lstStyle/>
              <a:p>
                <a:r>
                  <a:rPr lang="en-US" altLang="zh-CN" sz="2800" b="1" dirty="0">
                    <a:latin typeface="Times New Roman" panose="02020603050405020304" pitchFamily="18" charset="0"/>
                    <a:ea typeface="宋体" panose="02010600030101010101" pitchFamily="2" charset="-122"/>
                    <a:sym typeface="Arial" panose="020B0604020202020204"/>
                  </a:rPr>
                  <a:t>PRISM</a:t>
                </a:r>
                <a:r>
                  <a:rPr lang="zh-CN" altLang="en-US" sz="2800" b="1" dirty="0">
                    <a:latin typeface="Times New Roman" panose="02020603050405020304" pitchFamily="18" charset="0"/>
                    <a:ea typeface="宋体" panose="02010600030101010101" pitchFamily="2" charset="-122"/>
                    <a:sym typeface="Arial" panose="020B0604020202020204"/>
                  </a:rPr>
                  <a:t>背景</a:t>
                </a:r>
              </a:p>
            </p:txBody>
          </p:sp>
        </p:grpSp>
        <p:grpSp>
          <p:nvGrpSpPr>
            <p:cNvPr id="34" name="组合 33"/>
            <p:cNvGrpSpPr/>
            <p:nvPr/>
          </p:nvGrpSpPr>
          <p:grpSpPr>
            <a:xfrm>
              <a:off x="4198464" y="3084853"/>
              <a:ext cx="3780420" cy="529001"/>
              <a:chOff x="4727054" y="3117972"/>
              <a:chExt cx="3780420" cy="529001"/>
            </a:xfrm>
          </p:grpSpPr>
          <p:sp>
            <p:nvSpPr>
              <p:cNvPr id="21" name="TextBox 20"/>
              <p:cNvSpPr txBox="1"/>
              <p:nvPr/>
            </p:nvSpPr>
            <p:spPr>
              <a:xfrm>
                <a:off x="4811852" y="3123753"/>
                <a:ext cx="364202" cy="523220"/>
              </a:xfrm>
              <a:prstGeom prst="rect">
                <a:avLst/>
              </a:prstGeom>
              <a:noFill/>
            </p:spPr>
            <p:txBody>
              <a:bodyPr wrap="none" rtlCol="0">
                <a:spAutoFit/>
              </a:bodyPr>
              <a:lstStyle/>
              <a:p>
                <a:r>
                  <a:rPr lang="en-US" altLang="zh-CN" sz="2800" dirty="0">
                    <a:latin typeface="Times New Roman" panose="02020603050405020304" pitchFamily="18" charset="0"/>
                    <a:ea typeface="宋体" panose="02010600030101010101" pitchFamily="2" charset="-122"/>
                    <a:sym typeface="Arial" panose="020B0604020202020204"/>
                  </a:rPr>
                  <a:t>2</a:t>
                </a:r>
                <a:endParaRPr lang="zh-CN" altLang="en-US" sz="2800" dirty="0">
                  <a:latin typeface="Times New Roman" panose="02020603050405020304" pitchFamily="18" charset="0"/>
                  <a:ea typeface="宋体" panose="02010600030101010101" pitchFamily="2" charset="-122"/>
                  <a:sym typeface="Arial" panose="020B0604020202020204"/>
                </a:endParaRPr>
              </a:p>
            </p:txBody>
          </p:sp>
          <p:grpSp>
            <p:nvGrpSpPr>
              <p:cNvPr id="22" name="组合 21"/>
              <p:cNvGrpSpPr/>
              <p:nvPr/>
            </p:nvGrpSpPr>
            <p:grpSpPr>
              <a:xfrm>
                <a:off x="4727054" y="3140968"/>
                <a:ext cx="504056" cy="488790"/>
                <a:chOff x="4727054" y="1768670"/>
                <a:chExt cx="504056" cy="488790"/>
              </a:xfrm>
            </p:grpSpPr>
            <p:sp>
              <p:nvSpPr>
                <p:cNvPr id="23" name="左中括号 22"/>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sp>
              <p:nvSpPr>
                <p:cNvPr id="24" name="左中括号 23"/>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grpSp>
          <p:sp>
            <p:nvSpPr>
              <p:cNvPr id="25" name="TextBox 24"/>
              <p:cNvSpPr txBox="1"/>
              <p:nvPr/>
            </p:nvSpPr>
            <p:spPr>
              <a:xfrm>
                <a:off x="5362061" y="3117972"/>
                <a:ext cx="3145413" cy="523220"/>
              </a:xfrm>
              <a:prstGeom prst="rect">
                <a:avLst/>
              </a:prstGeom>
              <a:noFill/>
            </p:spPr>
            <p:txBody>
              <a:bodyPr wrap="none" rtlCol="0">
                <a:spAutoFit/>
              </a:bodyPr>
              <a:lstStyle/>
              <a:p>
                <a:r>
                  <a:rPr lang="en-US" altLang="zh-CN" sz="2800" b="1" dirty="0">
                    <a:latin typeface="Times New Roman" panose="02020603050405020304" pitchFamily="18" charset="0"/>
                    <a:ea typeface="宋体" panose="02010600030101010101" pitchFamily="2" charset="-122"/>
                    <a:sym typeface="Arial" panose="020B0604020202020204"/>
                  </a:rPr>
                  <a:t>PRISM</a:t>
                </a:r>
                <a:r>
                  <a:rPr lang="zh-CN" altLang="en-US" sz="2800" b="1" dirty="0">
                    <a:latin typeface="Times New Roman" panose="02020603050405020304" pitchFamily="18" charset="0"/>
                    <a:ea typeface="宋体" panose="02010600030101010101" pitchFamily="2" charset="-122"/>
                    <a:sym typeface="Arial" panose="020B0604020202020204"/>
                  </a:rPr>
                  <a:t>设计与实现</a:t>
                </a:r>
              </a:p>
            </p:txBody>
          </p:sp>
        </p:grpSp>
        <p:grpSp>
          <p:nvGrpSpPr>
            <p:cNvPr id="35" name="组合 34"/>
            <p:cNvGrpSpPr/>
            <p:nvPr/>
          </p:nvGrpSpPr>
          <p:grpSpPr>
            <a:xfrm>
              <a:off x="4198464" y="4269291"/>
              <a:ext cx="3432809" cy="523220"/>
              <a:chOff x="4727054" y="4393098"/>
              <a:chExt cx="3432809" cy="523220"/>
            </a:xfrm>
          </p:grpSpPr>
          <p:sp>
            <p:nvSpPr>
              <p:cNvPr id="27" name="TextBox 26"/>
              <p:cNvSpPr txBox="1"/>
              <p:nvPr/>
            </p:nvSpPr>
            <p:spPr>
              <a:xfrm>
                <a:off x="4821298" y="4393098"/>
                <a:ext cx="364202" cy="523220"/>
              </a:xfrm>
              <a:prstGeom prst="rect">
                <a:avLst/>
              </a:prstGeom>
              <a:noFill/>
            </p:spPr>
            <p:txBody>
              <a:bodyPr wrap="none" rtlCol="0">
                <a:spAutoFit/>
              </a:bodyPr>
              <a:lstStyle/>
              <a:p>
                <a:r>
                  <a:rPr lang="en-US" altLang="zh-CN" sz="2800" dirty="0">
                    <a:latin typeface="Times New Roman" panose="02020603050405020304" pitchFamily="18" charset="0"/>
                    <a:ea typeface="宋体" panose="02010600030101010101" pitchFamily="2" charset="-122"/>
                    <a:sym typeface="Arial" panose="020B0604020202020204"/>
                  </a:rPr>
                  <a:t>3</a:t>
                </a:r>
                <a:endParaRPr lang="zh-CN" altLang="en-US" sz="2800" dirty="0">
                  <a:latin typeface="Times New Roman" panose="02020603050405020304" pitchFamily="18" charset="0"/>
                  <a:ea typeface="宋体" panose="02010600030101010101" pitchFamily="2" charset="-122"/>
                  <a:sym typeface="Arial" panose="020B0604020202020204"/>
                </a:endParaRPr>
              </a:p>
            </p:txBody>
          </p:sp>
          <p:grpSp>
            <p:nvGrpSpPr>
              <p:cNvPr id="28" name="组合 27"/>
              <p:cNvGrpSpPr/>
              <p:nvPr/>
            </p:nvGrpSpPr>
            <p:grpSpPr>
              <a:xfrm>
                <a:off x="4727054" y="4413802"/>
                <a:ext cx="504056" cy="488790"/>
                <a:chOff x="4727054" y="1768670"/>
                <a:chExt cx="504056" cy="488790"/>
              </a:xfrm>
            </p:grpSpPr>
            <p:sp>
              <p:nvSpPr>
                <p:cNvPr id="29" name="左中括号 28"/>
                <p:cNvSpPr/>
                <p:nvPr/>
              </p:nvSpPr>
              <p:spPr>
                <a:xfrm>
                  <a:off x="472705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sp>
              <p:nvSpPr>
                <p:cNvPr id="30" name="左中括号 29"/>
                <p:cNvSpPr/>
                <p:nvPr/>
              </p:nvSpPr>
              <p:spPr>
                <a:xfrm flipH="1">
                  <a:off x="5087094" y="1768670"/>
                  <a:ext cx="144016" cy="488790"/>
                </a:xfrm>
                <a:prstGeom prst="leftBracket">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Times New Roman" panose="02020603050405020304" pitchFamily="18" charset="0"/>
                    <a:ea typeface="宋体" panose="02010600030101010101" pitchFamily="2" charset="-122"/>
                    <a:sym typeface="Arial" panose="020B0604020202020204"/>
                  </a:endParaRPr>
                </a:p>
              </p:txBody>
            </p:sp>
          </p:grpSp>
          <p:sp>
            <p:nvSpPr>
              <p:cNvPr id="31" name="TextBox 30"/>
              <p:cNvSpPr txBox="1"/>
              <p:nvPr/>
            </p:nvSpPr>
            <p:spPr>
              <a:xfrm>
                <a:off x="5375126" y="4393098"/>
                <a:ext cx="2784737" cy="523220"/>
              </a:xfrm>
              <a:prstGeom prst="rect">
                <a:avLst/>
              </a:prstGeom>
              <a:noFill/>
            </p:spPr>
            <p:txBody>
              <a:bodyPr wrap="none" rtlCol="0">
                <a:spAutoFit/>
              </a:bodyPr>
              <a:lstStyle/>
              <a:p>
                <a:r>
                  <a:rPr lang="en-US" altLang="zh-CN" sz="2800" b="1" dirty="0">
                    <a:latin typeface="Times New Roman" panose="02020603050405020304" pitchFamily="18" charset="0"/>
                    <a:ea typeface="宋体" panose="02010600030101010101" pitchFamily="2" charset="-122"/>
                    <a:sym typeface="Arial" panose="020B0604020202020204"/>
                  </a:rPr>
                  <a:t>PRISM</a:t>
                </a:r>
                <a:r>
                  <a:rPr lang="zh-CN" altLang="en-US" sz="2800" b="1" dirty="0">
                    <a:latin typeface="Times New Roman" panose="02020603050405020304" pitchFamily="18" charset="0"/>
                    <a:ea typeface="宋体" panose="02010600030101010101" pitchFamily="2" charset="-122"/>
                    <a:sym typeface="Arial" panose="020B0604020202020204"/>
                  </a:rPr>
                  <a:t>系统分析</a:t>
                </a:r>
              </a:p>
            </p:txBody>
          </p:sp>
        </p:grpSp>
      </p:grpSp>
      <p:cxnSp>
        <p:nvCxnSpPr>
          <p:cNvPr id="36" name="直接连接符 35"/>
          <p:cNvCxnSpPr/>
          <p:nvPr/>
        </p:nvCxnSpPr>
        <p:spPr>
          <a:xfrm flipH="1">
            <a:off x="8857297" y="764704"/>
            <a:ext cx="777432" cy="6537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8255446" y="2921425"/>
            <a:ext cx="388716" cy="326856"/>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0631710" y="5314403"/>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9593077" y="353721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99931" y="2086608"/>
            <a:ext cx="6190550" cy="2684785"/>
            <a:chOff x="2713737" y="2074407"/>
            <a:chExt cx="6190550" cy="2684785"/>
          </a:xfrm>
        </p:grpSpPr>
        <p:sp>
          <p:nvSpPr>
            <p:cNvPr id="3" name="TextBox 2"/>
            <p:cNvSpPr txBox="1"/>
            <p:nvPr/>
          </p:nvSpPr>
          <p:spPr>
            <a:xfrm>
              <a:off x="2782838" y="4112861"/>
              <a:ext cx="1527085"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Arial" panose="020B0604020202020204"/>
                  <a:ea typeface="微软雅黑" panose="020B0503020204020204" charset="-122"/>
                  <a:sym typeface="Arial" panose="020B0604020202020204"/>
                </a:rPr>
                <a:t>PART</a:t>
              </a: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7" name="TextBox 16"/>
            <p:cNvSpPr txBox="1"/>
            <p:nvPr/>
          </p:nvSpPr>
          <p:spPr>
            <a:xfrm>
              <a:off x="2958273" y="2074407"/>
              <a:ext cx="869149" cy="1569660"/>
            </a:xfrm>
            <a:prstGeom prst="rect">
              <a:avLst/>
            </a:prstGeom>
            <a:noFill/>
          </p:spPr>
          <p:txBody>
            <a:bodyPr wrap="none" rtlCol="0">
              <a:spAutoFit/>
            </a:bodyPr>
            <a:lstStyle/>
            <a:p>
              <a:r>
                <a:rPr lang="en-US" altLang="zh-CN" sz="9600" b="1" dirty="0">
                  <a:solidFill>
                    <a:schemeClr val="tx1">
                      <a:lumMod val="85000"/>
                      <a:lumOff val="15000"/>
                    </a:schemeClr>
                  </a:solidFill>
                  <a:latin typeface="Arial" panose="020B0604020202020204"/>
                  <a:ea typeface="微软雅黑" panose="020B0503020204020204" charset="-122"/>
                  <a:sym typeface="Arial" panose="020B0604020202020204"/>
                </a:rPr>
                <a:t>3</a:t>
              </a:r>
              <a:endParaRPr lang="zh-CN" altLang="en-US" sz="9600" b="1" dirty="0">
                <a:solidFill>
                  <a:schemeClr val="tx1">
                    <a:lumMod val="85000"/>
                    <a:lumOff val="15000"/>
                  </a:schemeClr>
                </a:solidFill>
                <a:latin typeface="Arial" panose="020B0604020202020204"/>
                <a:ea typeface="微软雅黑" panose="020B0503020204020204" charset="-122"/>
                <a:sym typeface="Arial" panose="020B0604020202020204"/>
              </a:endParaRPr>
            </a:p>
          </p:txBody>
        </p:sp>
        <p:sp>
          <p:nvSpPr>
            <p:cNvPr id="28" name="TextBox 27"/>
            <p:cNvSpPr txBox="1"/>
            <p:nvPr/>
          </p:nvSpPr>
          <p:spPr>
            <a:xfrm>
              <a:off x="5015081" y="3141074"/>
              <a:ext cx="3889206" cy="707886"/>
            </a:xfrm>
            <a:prstGeom prst="rect">
              <a:avLst/>
            </a:prstGeom>
            <a:noFill/>
          </p:spPr>
          <p:txBody>
            <a:bodyPr wrap="none" rtlCol="0">
              <a:spAutoFit/>
            </a:bodyPr>
            <a:lstStyle/>
            <a:p>
              <a:pPr algn="l"/>
              <a:r>
                <a:rPr lang="en-US" altLang="zh-CN"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系统分析</a:t>
              </a:r>
              <a:endParaRPr lang="zh-CN" altLang="en-US" sz="4000" b="1" spc="300" dirty="0">
                <a:latin typeface="Times New Roman" panose="02020603050405020304" pitchFamily="18" charset="0"/>
                <a:ea typeface="微软雅黑" panose="020B0503020204020204" charset="-122"/>
                <a:cs typeface="Times New Roman" panose="02020603050405020304" pitchFamily="18" charset="0"/>
                <a:sym typeface="Arial" panose="020B0604020202020204"/>
              </a:endParaRPr>
            </a:p>
          </p:txBody>
        </p:sp>
      </p:grpSp>
    </p:spTree>
    <p:extLst>
      <p:ext uri="{BB962C8B-B14F-4D97-AF65-F5344CB8AC3E}">
        <p14:creationId xmlns:p14="http://schemas.microsoft.com/office/powerpoint/2010/main" val="38687122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390398"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a:t>
            </a:r>
            <a:r>
              <a:rPr lang="zh-CN" altLang="en-US" sz="2400" b="1" dirty="0">
                <a:ea typeface="微软雅黑" panose="020B0503020204020204" charset="-122"/>
                <a:sym typeface="Arial" panose="020B0604020202020204"/>
              </a:rPr>
              <a:t>系统分析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614023" y="2912966"/>
            <a:ext cx="9078997" cy="2728491"/>
            <a:chOff x="1614023" y="2912966"/>
            <a:chExt cx="9078997" cy="2728491"/>
          </a:xfrm>
        </p:grpSpPr>
        <p:sp>
          <p:nvSpPr>
            <p:cNvPr id="4" name="文本框 3"/>
            <p:cNvSpPr txBox="1"/>
            <p:nvPr/>
          </p:nvSpPr>
          <p:spPr>
            <a:xfrm>
              <a:off x="1617566" y="2912966"/>
              <a:ext cx="1720771" cy="510778"/>
            </a:xfrm>
            <a:prstGeom prst="roundRect">
              <a:avLst/>
            </a:prstGeom>
            <a:solidFill>
              <a:schemeClr val="accent2">
                <a:lumMod val="60000"/>
                <a:lumOff val="40000"/>
              </a:schemeClr>
            </a:solidFill>
          </p:spPr>
          <p:txBody>
            <a:bodyPr wrap="none" rtlCol="0">
              <a:spAutoFit/>
            </a:bodyPr>
            <a:lstStyle/>
            <a:p>
              <a:r>
                <a:rPr lang="en-US" altLang="zh-CN" sz="2400" dirty="0"/>
                <a:t>PRISM-KV</a:t>
              </a:r>
              <a:endParaRPr lang="zh-CN" altLang="en-US" sz="2400" dirty="0"/>
            </a:p>
          </p:txBody>
        </p:sp>
        <p:sp>
          <p:nvSpPr>
            <p:cNvPr id="14" name="文本框 13"/>
            <p:cNvSpPr txBox="1"/>
            <p:nvPr/>
          </p:nvSpPr>
          <p:spPr>
            <a:xfrm>
              <a:off x="1614023" y="3953719"/>
              <a:ext cx="1738916" cy="510778"/>
            </a:xfrm>
            <a:prstGeom prst="roundRect">
              <a:avLst/>
            </a:prstGeom>
            <a:solidFill>
              <a:schemeClr val="accent2">
                <a:lumMod val="60000"/>
                <a:lumOff val="40000"/>
              </a:schemeClr>
            </a:solidFill>
          </p:spPr>
          <p:txBody>
            <a:bodyPr wrap="none" rtlCol="0">
              <a:spAutoFit/>
            </a:bodyPr>
            <a:lstStyle/>
            <a:p>
              <a:r>
                <a:rPr lang="en-US" altLang="zh-CN" sz="2400" dirty="0"/>
                <a:t>PRISM-RS</a:t>
              </a:r>
              <a:endParaRPr lang="zh-CN" altLang="en-US" sz="2400" dirty="0"/>
            </a:p>
          </p:txBody>
        </p:sp>
        <p:sp>
          <p:nvSpPr>
            <p:cNvPr id="15" name="文本框 14"/>
            <p:cNvSpPr txBox="1"/>
            <p:nvPr/>
          </p:nvSpPr>
          <p:spPr>
            <a:xfrm>
              <a:off x="1614023" y="4994472"/>
              <a:ext cx="1702627" cy="510778"/>
            </a:xfrm>
            <a:prstGeom prst="roundRect">
              <a:avLst/>
            </a:prstGeom>
            <a:solidFill>
              <a:schemeClr val="accent2">
                <a:lumMod val="60000"/>
                <a:lumOff val="40000"/>
              </a:schemeClr>
            </a:solidFill>
          </p:spPr>
          <p:txBody>
            <a:bodyPr wrap="none" rtlCol="0">
              <a:spAutoFit/>
            </a:bodyPr>
            <a:lstStyle/>
            <a:p>
              <a:r>
                <a:rPr lang="en-US" altLang="zh-CN" sz="2400" dirty="0"/>
                <a:t>PRISM-TX</a:t>
              </a:r>
              <a:endParaRPr lang="zh-CN" altLang="en-US" sz="2400" dirty="0"/>
            </a:p>
          </p:txBody>
        </p:sp>
        <p:sp>
          <p:nvSpPr>
            <p:cNvPr id="20" name="文本框 19"/>
            <p:cNvSpPr txBox="1"/>
            <p:nvPr/>
          </p:nvSpPr>
          <p:spPr>
            <a:xfrm>
              <a:off x="3705798" y="2947018"/>
              <a:ext cx="4608512" cy="442674"/>
            </a:xfrm>
            <a:prstGeom prst="roundRect">
              <a:avLst/>
            </a:prstGeom>
            <a:noFill/>
            <a:ln>
              <a:solidFill>
                <a:schemeClr val="accent2">
                  <a:lumMod val="60000"/>
                  <a:lumOff val="40000"/>
                </a:schemeClr>
              </a:solidFill>
              <a:prstDash val="lgDash"/>
            </a:ln>
          </p:spPr>
          <p:txBody>
            <a:bodyPr wrap="square" rtlCol="0">
              <a:spAutoFit/>
            </a:bodyPr>
            <a:lstStyle/>
            <a:p>
              <a:r>
                <a:rPr lang="zh-CN" altLang="en-US" sz="2000" dirty="0"/>
                <a:t>在</a:t>
              </a:r>
              <a:r>
                <a:rPr lang="en-US" altLang="zh-CN" sz="2000" dirty="0"/>
                <a:t>RDMA</a:t>
              </a:r>
              <a:r>
                <a:rPr lang="zh-CN" altLang="en-US" sz="2000" dirty="0"/>
                <a:t>上实现读写操作的键值存储。</a:t>
              </a:r>
            </a:p>
          </p:txBody>
        </p:sp>
        <p:sp>
          <p:nvSpPr>
            <p:cNvPr id="21" name="文本框 20"/>
            <p:cNvSpPr txBox="1"/>
            <p:nvPr/>
          </p:nvSpPr>
          <p:spPr>
            <a:xfrm>
              <a:off x="3705798" y="3987771"/>
              <a:ext cx="5063798" cy="442674"/>
            </a:xfrm>
            <a:prstGeom prst="roundRect">
              <a:avLst/>
            </a:prstGeom>
            <a:noFill/>
            <a:ln>
              <a:solidFill>
                <a:schemeClr val="accent2">
                  <a:lumMod val="60000"/>
                  <a:lumOff val="40000"/>
                </a:schemeClr>
              </a:solidFill>
              <a:prstDash val="lgDash"/>
            </a:ln>
          </p:spPr>
          <p:txBody>
            <a:bodyPr wrap="square" rtlCol="0">
              <a:spAutoFit/>
            </a:bodyPr>
            <a:lstStyle/>
            <a:p>
              <a:r>
                <a:rPr lang="zh-CN" altLang="en-US" sz="2000" dirty="0"/>
                <a:t>采用</a:t>
              </a:r>
              <a:r>
                <a:rPr lang="en-US" altLang="zh-CN" sz="2000" dirty="0"/>
                <a:t>ABD</a:t>
              </a:r>
              <a:r>
                <a:rPr lang="zh-CN" altLang="en-US" sz="2000" dirty="0"/>
                <a:t>仲裁复制协议的复制存储系统。</a:t>
              </a:r>
            </a:p>
          </p:txBody>
        </p:sp>
        <p:sp>
          <p:nvSpPr>
            <p:cNvPr id="22" name="文本框 21"/>
            <p:cNvSpPr txBox="1"/>
            <p:nvPr/>
          </p:nvSpPr>
          <p:spPr>
            <a:xfrm>
              <a:off x="3685006" y="4858264"/>
              <a:ext cx="7008014" cy="783193"/>
            </a:xfrm>
            <a:prstGeom prst="roundRect">
              <a:avLst/>
            </a:prstGeom>
            <a:noFill/>
            <a:ln>
              <a:solidFill>
                <a:schemeClr val="accent2">
                  <a:lumMod val="60000"/>
                  <a:lumOff val="40000"/>
                </a:schemeClr>
              </a:solidFill>
              <a:prstDash val="lgDash"/>
            </a:ln>
          </p:spPr>
          <p:txBody>
            <a:bodyPr wrap="square" rtlCol="0">
              <a:spAutoFit/>
            </a:bodyPr>
            <a:lstStyle/>
            <a:p>
              <a:r>
                <a:rPr lang="zh-CN" altLang="en-US" sz="2000" dirty="0"/>
                <a:t>使用</a:t>
              </a:r>
              <a:r>
                <a:rPr lang="en-US" altLang="zh-CN" sz="2000" dirty="0"/>
                <a:t>PRISM</a:t>
              </a:r>
              <a:r>
                <a:rPr lang="zh-CN" altLang="en-US" sz="2000" dirty="0"/>
                <a:t>的原语实现基于时间戳的乐观并发控制协议的事务存储系统，。</a:t>
              </a:r>
            </a:p>
          </p:txBody>
        </p:sp>
      </p:grpSp>
      <p:sp>
        <p:nvSpPr>
          <p:cNvPr id="23" name="文本框 22"/>
          <p:cNvSpPr txBox="1"/>
          <p:nvPr/>
        </p:nvSpPr>
        <p:spPr>
          <a:xfrm>
            <a:off x="1869594" y="1361434"/>
            <a:ext cx="8280920" cy="953453"/>
          </a:xfrm>
          <a:prstGeom prst="roundRect">
            <a:avLst/>
          </a:prstGeom>
          <a:noFill/>
          <a:ln>
            <a:solidFill>
              <a:schemeClr val="accent2">
                <a:lumMod val="60000"/>
                <a:lumOff val="40000"/>
              </a:schemeClr>
            </a:solidFill>
            <a:prstDash val="lgDash"/>
          </a:ln>
        </p:spPr>
        <p:txBody>
          <a:bodyPr wrap="square" rtlCol="0">
            <a:spAutoFit/>
          </a:bodyPr>
          <a:lstStyle/>
          <a:p>
            <a:r>
              <a:rPr lang="zh-CN" altLang="en-US" sz="1600" dirty="0">
                <a:latin typeface="Times New Roman" panose="02020603050405020304" pitchFamily="18" charset="0"/>
              </a:rPr>
              <a:t>测试环境：使用多达</a:t>
            </a:r>
            <a:r>
              <a:rPr lang="en-US" altLang="zh-CN" sz="1600" dirty="0">
                <a:latin typeface="Times New Roman" panose="02020603050405020304" pitchFamily="18" charset="0"/>
              </a:rPr>
              <a:t>12</a:t>
            </a:r>
            <a:r>
              <a:rPr lang="zh-CN" altLang="en-US" sz="1600" dirty="0">
                <a:latin typeface="Times New Roman" panose="02020603050405020304" pitchFamily="18" charset="0"/>
              </a:rPr>
              <a:t>台机器的集群以及</a:t>
            </a:r>
            <a:r>
              <a:rPr lang="en-US" altLang="zh-CN" sz="1600" dirty="0">
                <a:latin typeface="Times New Roman" panose="02020603050405020304" pitchFamily="18" charset="0"/>
              </a:rPr>
              <a:t>40 Gb</a:t>
            </a:r>
            <a:r>
              <a:rPr lang="zh-CN" altLang="en-US" sz="1600" dirty="0">
                <a:latin typeface="Times New Roman" panose="02020603050405020304" pitchFamily="18" charset="0"/>
              </a:rPr>
              <a:t>以太网。客户端和服务器连接到一个</a:t>
            </a:r>
            <a:r>
              <a:rPr lang="en-US" altLang="zh-CN" sz="1600" dirty="0">
                <a:latin typeface="Times New Roman" panose="02020603050405020304" pitchFamily="18" charset="0"/>
              </a:rPr>
              <a:t>Arista 7050QX</a:t>
            </a:r>
            <a:r>
              <a:rPr lang="zh-CN" altLang="en-US" sz="1600" dirty="0">
                <a:latin typeface="Times New Roman" panose="02020603050405020304" pitchFamily="18" charset="0"/>
              </a:rPr>
              <a:t>交换机</a:t>
            </a:r>
            <a:r>
              <a:rPr lang="en-US" altLang="zh-CN" sz="1600" dirty="0">
                <a:latin typeface="Times New Roman" panose="02020603050405020304" pitchFamily="18" charset="0"/>
              </a:rPr>
              <a:t>(</a:t>
            </a:r>
            <a:r>
              <a:rPr lang="zh-CN" altLang="en-US" sz="1600" dirty="0">
                <a:latin typeface="Times New Roman" panose="02020603050405020304" pitchFamily="18" charset="0"/>
              </a:rPr>
              <a:t>增加了</a:t>
            </a:r>
            <a:r>
              <a:rPr lang="en-US" altLang="zh-CN" sz="1600" dirty="0">
                <a:latin typeface="Times New Roman" panose="02020603050405020304" pitchFamily="18" charset="0"/>
              </a:rPr>
              <a:t>0.6</a:t>
            </a:r>
            <a:r>
              <a:rPr lang="zh-CN" altLang="en-US" sz="1600" dirty="0">
                <a:latin typeface="Times New Roman" panose="02020603050405020304" pitchFamily="18" charset="0"/>
              </a:rPr>
              <a:t>𝜇</a:t>
            </a:r>
            <a:r>
              <a:rPr lang="en-US" altLang="zh-CN" sz="1600" dirty="0">
                <a:latin typeface="Times New Roman" panose="02020603050405020304" pitchFamily="18" charset="0"/>
              </a:rPr>
              <a:t>s</a:t>
            </a:r>
            <a:r>
              <a:rPr lang="zh-CN" altLang="en-US" sz="1600" dirty="0">
                <a:latin typeface="Times New Roman" panose="02020603050405020304" pitchFamily="18" charset="0"/>
              </a:rPr>
              <a:t>的延迟</a:t>
            </a:r>
            <a:r>
              <a:rPr lang="en-US" altLang="zh-CN" sz="1600" dirty="0">
                <a:latin typeface="Times New Roman" panose="02020603050405020304" pitchFamily="18" charset="0"/>
              </a:rPr>
              <a:t>)</a:t>
            </a:r>
            <a:r>
              <a:rPr lang="zh-CN" altLang="en-US" sz="1600" dirty="0">
                <a:latin typeface="Times New Roman" panose="02020603050405020304" pitchFamily="18" charset="0"/>
              </a:rPr>
              <a:t>。</a:t>
            </a:r>
            <a:endParaRPr lang="en-US" altLang="zh-CN" sz="1600" dirty="0">
              <a:latin typeface="Times New Roman" panose="02020603050405020304" pitchFamily="18" charset="0"/>
            </a:endParaRPr>
          </a:p>
          <a:p>
            <a:r>
              <a:rPr lang="zh-CN" altLang="en-US" sz="1600" dirty="0">
                <a:latin typeface="Times New Roman" panose="02020603050405020304" pitchFamily="18" charset="0"/>
              </a:rPr>
              <a:t>使用三个具有代表性的分布式应用的案例研究:</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920992"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PRISM-KV</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36901" y="1412776"/>
            <a:ext cx="2803576" cy="510778"/>
          </a:xfrm>
          <a:prstGeom prst="roundRect">
            <a:avLst/>
          </a:prstGeom>
          <a:solidFill>
            <a:schemeClr val="accent2">
              <a:lumMod val="60000"/>
              <a:lumOff val="40000"/>
            </a:schemeClr>
          </a:solidFill>
        </p:spPr>
        <p:txBody>
          <a:bodyPr wrap="none" rtlCol="0">
            <a:spAutoFit/>
          </a:bodyPr>
          <a:lstStyle/>
          <a:p>
            <a:r>
              <a:rPr lang="en-US" altLang="zh-CN" sz="2400" dirty="0"/>
              <a:t>PRISM-KV Design</a:t>
            </a:r>
            <a:endParaRPr lang="zh-CN" altLang="en-US" sz="2400" dirty="0"/>
          </a:p>
        </p:txBody>
      </p:sp>
      <p:sp>
        <p:nvSpPr>
          <p:cNvPr id="20" name="文本框 19"/>
          <p:cNvSpPr txBox="1"/>
          <p:nvPr/>
        </p:nvSpPr>
        <p:spPr>
          <a:xfrm>
            <a:off x="1631590" y="2618592"/>
            <a:ext cx="8863114" cy="2485787"/>
          </a:xfrm>
          <a:prstGeom prst="roundRect">
            <a:avLst/>
          </a:prstGeom>
          <a:noFill/>
          <a:ln>
            <a:solidFill>
              <a:schemeClr val="accent2">
                <a:lumMod val="60000"/>
                <a:lumOff val="40000"/>
              </a:schemeClr>
            </a:solidFill>
            <a:prstDash val="lgDash"/>
          </a:ln>
        </p:spPr>
        <p:txBody>
          <a:bodyPr wrap="square" rtlCol="0">
            <a:spAutoFit/>
          </a:bodyPr>
          <a:lstStyle/>
          <a:p>
            <a:r>
              <a:rPr lang="en-US" altLang="zh-CN" sz="2000" dirty="0"/>
              <a:t>Pilaf</a:t>
            </a:r>
            <a:r>
              <a:rPr lang="zh-CN" altLang="en-US" sz="2000" dirty="0"/>
              <a:t>使用单面操作实现</a:t>
            </a:r>
            <a:r>
              <a:rPr lang="en-US" altLang="zh-CN" sz="2000" dirty="0"/>
              <a:t>GET</a:t>
            </a:r>
            <a:r>
              <a:rPr lang="zh-CN" altLang="en-US" sz="2000" dirty="0"/>
              <a:t>，但使用双面操作实现</a:t>
            </a:r>
            <a:r>
              <a:rPr lang="en-US" altLang="zh-CN" sz="2000" dirty="0"/>
              <a:t>PUT</a:t>
            </a:r>
            <a:r>
              <a:rPr lang="zh-CN" altLang="en-US" sz="2000" dirty="0"/>
              <a:t>，并且需要服务器</a:t>
            </a:r>
            <a:r>
              <a:rPr lang="en-US" altLang="zh-CN" sz="2000" dirty="0"/>
              <a:t>CPU</a:t>
            </a:r>
            <a:r>
              <a:rPr lang="zh-CN" altLang="en-US" sz="2000" dirty="0"/>
              <a:t>的参与。</a:t>
            </a:r>
            <a:endParaRPr lang="en-US" altLang="zh-CN" sz="2000" dirty="0"/>
          </a:p>
          <a:p>
            <a:r>
              <a:rPr lang="en-US" altLang="zh-CN" sz="2000" dirty="0"/>
              <a:t>PRISM-KV</a:t>
            </a:r>
            <a:r>
              <a:rPr lang="zh-CN" altLang="en-US" sz="2000" dirty="0"/>
              <a:t>，都在单面操作上实现了</a:t>
            </a:r>
            <a:r>
              <a:rPr lang="en-US" altLang="zh-CN" sz="2000" dirty="0"/>
              <a:t>GET</a:t>
            </a:r>
            <a:r>
              <a:rPr lang="zh-CN" altLang="en-US" sz="2000" dirty="0"/>
              <a:t>和</a:t>
            </a:r>
            <a:r>
              <a:rPr lang="en-US" altLang="zh-CN" sz="2000" dirty="0"/>
              <a:t>PUT</a:t>
            </a:r>
            <a:r>
              <a:rPr lang="zh-CN" altLang="en-US" sz="2000" dirty="0"/>
              <a:t>操作。</a:t>
            </a:r>
            <a:endParaRPr lang="en-US" altLang="zh-CN" sz="2000" dirty="0"/>
          </a:p>
          <a:p>
            <a:pPr marL="342900" indent="-342900">
              <a:buFont typeface="Wingdings" panose="05000000000000000000" pitchFamily="2" charset="2"/>
              <a:buChar char="l"/>
            </a:pPr>
            <a:r>
              <a:rPr lang="en-US" altLang="zh-CN" sz="2000" dirty="0"/>
              <a:t>GET</a:t>
            </a:r>
            <a:r>
              <a:rPr lang="zh-CN" altLang="en-US" sz="2000" dirty="0"/>
              <a:t>操作的实现：客户端通过使用键的哈希值来探测正确的哈希表。每次访问只需要一次</a:t>
            </a:r>
            <a:r>
              <a:rPr lang="en-US" altLang="zh-CN" sz="2000" dirty="0"/>
              <a:t>PRISM</a:t>
            </a:r>
            <a:r>
              <a:rPr lang="zh-CN" altLang="en-US" sz="2000" dirty="0"/>
              <a:t>操作，而在</a:t>
            </a:r>
            <a:r>
              <a:rPr lang="en-US" altLang="zh-CN" sz="2000" dirty="0"/>
              <a:t>Pilaf</a:t>
            </a:r>
            <a:r>
              <a:rPr lang="zh-CN" altLang="en-US" sz="2000" dirty="0"/>
              <a:t>中需要两次</a:t>
            </a:r>
            <a:r>
              <a:rPr lang="en-US" altLang="zh-CN" sz="2000" dirty="0"/>
              <a:t>READ</a:t>
            </a:r>
            <a:r>
              <a:rPr lang="zh-CN" altLang="en-US" sz="2000" dirty="0"/>
              <a:t>操作。</a:t>
            </a:r>
            <a:endParaRPr lang="en-US" altLang="zh-CN" sz="2000" dirty="0"/>
          </a:p>
          <a:p>
            <a:pPr marL="342900" indent="-342900">
              <a:buFont typeface="Wingdings" panose="05000000000000000000" pitchFamily="2" charset="2"/>
              <a:buChar char="l"/>
            </a:pPr>
            <a:r>
              <a:rPr lang="en-US" altLang="zh-CN" sz="2000" dirty="0"/>
              <a:t>PUT</a:t>
            </a:r>
            <a:r>
              <a:rPr lang="zh-CN" altLang="en-US" sz="2000" dirty="0"/>
              <a:t>操作的实现：客户端首先确定正确的哈希表，随后，客户端写入新值，并使用一系列</a:t>
            </a:r>
            <a:r>
              <a:rPr lang="en-US" altLang="zh-CN" sz="2000" dirty="0"/>
              <a:t>PRISM</a:t>
            </a:r>
            <a:r>
              <a:rPr lang="zh-CN" altLang="en-US" sz="2000" dirty="0"/>
              <a:t>原语更新散列表。</a:t>
            </a:r>
            <a:endParaRPr lang="en-US" altLang="zh-CN" sz="2000" dirty="0"/>
          </a:p>
        </p:txBody>
      </p:sp>
    </p:spTree>
    <p:extLst>
      <p:ext uri="{BB962C8B-B14F-4D97-AF65-F5344CB8AC3E}">
        <p14:creationId xmlns:p14="http://schemas.microsoft.com/office/powerpoint/2010/main" val="84073205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920992"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PRISM-KV</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5919" name="Group 35919"/>
          <p:cNvGrpSpPr/>
          <p:nvPr/>
        </p:nvGrpSpPr>
        <p:grpSpPr>
          <a:xfrm>
            <a:off x="1178371" y="3066614"/>
            <a:ext cx="4121017" cy="3093720"/>
            <a:chOff x="-12765" y="-2762"/>
            <a:chExt cx="2352365" cy="1223325"/>
          </a:xfrm>
        </p:grpSpPr>
        <p:sp>
          <p:nvSpPr>
            <p:cNvPr id="1381" name="Shape 1381"/>
            <p:cNvSpPr/>
            <p:nvPr/>
          </p:nvSpPr>
          <p:spPr>
            <a:xfrm>
              <a:off x="261324" y="98451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2" name="Shape 1382"/>
            <p:cNvSpPr/>
            <p:nvPr/>
          </p:nvSpPr>
          <p:spPr>
            <a:xfrm>
              <a:off x="2235845" y="98451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3" name="Rectangle 1383"/>
            <p:cNvSpPr/>
            <p:nvPr/>
          </p:nvSpPr>
          <p:spPr>
            <a:xfrm>
              <a:off x="166202" y="959508"/>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1384" name="Shape 1384"/>
            <p:cNvSpPr/>
            <p:nvPr/>
          </p:nvSpPr>
          <p:spPr>
            <a:xfrm>
              <a:off x="261324" y="84901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5" name="Shape 1385"/>
            <p:cNvSpPr/>
            <p:nvPr/>
          </p:nvSpPr>
          <p:spPr>
            <a:xfrm>
              <a:off x="2235845" y="84901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6" name="Rectangle 1386"/>
            <p:cNvSpPr/>
            <p:nvPr/>
          </p:nvSpPr>
          <p:spPr>
            <a:xfrm>
              <a:off x="166202" y="824007"/>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5</a:t>
              </a:r>
            </a:p>
          </p:txBody>
        </p:sp>
        <p:sp>
          <p:nvSpPr>
            <p:cNvPr id="1387" name="Shape 1387"/>
            <p:cNvSpPr/>
            <p:nvPr/>
          </p:nvSpPr>
          <p:spPr>
            <a:xfrm>
              <a:off x="261324" y="71405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8" name="Shape 1388"/>
            <p:cNvSpPr/>
            <p:nvPr/>
          </p:nvSpPr>
          <p:spPr>
            <a:xfrm>
              <a:off x="2235845" y="71405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89" name="Rectangle 1389"/>
            <p:cNvSpPr/>
            <p:nvPr/>
          </p:nvSpPr>
          <p:spPr>
            <a:xfrm>
              <a:off x="130972" y="68904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10</a:t>
              </a:r>
            </a:p>
          </p:txBody>
        </p:sp>
        <p:sp>
          <p:nvSpPr>
            <p:cNvPr id="1390" name="Shape 1390"/>
            <p:cNvSpPr/>
            <p:nvPr/>
          </p:nvSpPr>
          <p:spPr>
            <a:xfrm>
              <a:off x="261324" y="57855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1" name="Shape 1391"/>
            <p:cNvSpPr/>
            <p:nvPr/>
          </p:nvSpPr>
          <p:spPr>
            <a:xfrm>
              <a:off x="2235845" y="57855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2" name="Rectangle 1392"/>
            <p:cNvSpPr/>
            <p:nvPr/>
          </p:nvSpPr>
          <p:spPr>
            <a:xfrm>
              <a:off x="130972" y="55354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15</a:t>
              </a:r>
            </a:p>
          </p:txBody>
        </p:sp>
        <p:sp>
          <p:nvSpPr>
            <p:cNvPr id="1393" name="Shape 1393"/>
            <p:cNvSpPr/>
            <p:nvPr/>
          </p:nvSpPr>
          <p:spPr>
            <a:xfrm>
              <a:off x="261324" y="44359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4" name="Shape 1394"/>
            <p:cNvSpPr/>
            <p:nvPr/>
          </p:nvSpPr>
          <p:spPr>
            <a:xfrm>
              <a:off x="2235845" y="44359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5" name="Rectangle 1395"/>
            <p:cNvSpPr/>
            <p:nvPr/>
          </p:nvSpPr>
          <p:spPr>
            <a:xfrm>
              <a:off x="130972" y="41858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20</a:t>
              </a:r>
            </a:p>
          </p:txBody>
        </p:sp>
        <p:sp>
          <p:nvSpPr>
            <p:cNvPr id="1396" name="Shape 1396"/>
            <p:cNvSpPr/>
            <p:nvPr/>
          </p:nvSpPr>
          <p:spPr>
            <a:xfrm>
              <a:off x="261324" y="30809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7" name="Shape 1397"/>
            <p:cNvSpPr/>
            <p:nvPr/>
          </p:nvSpPr>
          <p:spPr>
            <a:xfrm>
              <a:off x="2235845" y="30809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398" name="Rectangle 1398"/>
            <p:cNvSpPr/>
            <p:nvPr/>
          </p:nvSpPr>
          <p:spPr>
            <a:xfrm>
              <a:off x="130972" y="28308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25</a:t>
              </a:r>
            </a:p>
          </p:txBody>
        </p:sp>
        <p:sp>
          <p:nvSpPr>
            <p:cNvPr id="1399" name="Shape 1399"/>
            <p:cNvSpPr/>
            <p:nvPr/>
          </p:nvSpPr>
          <p:spPr>
            <a:xfrm>
              <a:off x="261324" y="17313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00" name="Shape 1400"/>
            <p:cNvSpPr/>
            <p:nvPr/>
          </p:nvSpPr>
          <p:spPr>
            <a:xfrm>
              <a:off x="2235845" y="17313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01" name="Rectangle 1401"/>
            <p:cNvSpPr/>
            <p:nvPr/>
          </p:nvSpPr>
          <p:spPr>
            <a:xfrm>
              <a:off x="130972" y="14812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30</a:t>
              </a:r>
            </a:p>
          </p:txBody>
        </p:sp>
        <p:sp>
          <p:nvSpPr>
            <p:cNvPr id="1402" name="Shape 1402"/>
            <p:cNvSpPr/>
            <p:nvPr/>
          </p:nvSpPr>
          <p:spPr>
            <a:xfrm>
              <a:off x="261324"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03" name="Shape 1403"/>
            <p:cNvSpPr/>
            <p:nvPr/>
          </p:nvSpPr>
          <p:spPr>
            <a:xfrm>
              <a:off x="261324"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24" name="Rectangle 34824"/>
            <p:cNvSpPr/>
            <p:nvPr/>
          </p:nvSpPr>
          <p:spPr>
            <a:xfrm>
              <a:off x="247621"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23" name="Rectangle 34823"/>
            <p:cNvSpPr/>
            <p:nvPr/>
          </p:nvSpPr>
          <p:spPr>
            <a:xfrm>
              <a:off x="212390"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p>
          </p:txBody>
        </p:sp>
        <p:sp>
          <p:nvSpPr>
            <p:cNvPr id="1405" name="Shape 1405"/>
            <p:cNvSpPr/>
            <p:nvPr/>
          </p:nvSpPr>
          <p:spPr>
            <a:xfrm>
              <a:off x="48462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06" name="Shape 1406"/>
            <p:cNvSpPr/>
            <p:nvPr/>
          </p:nvSpPr>
          <p:spPr>
            <a:xfrm>
              <a:off x="48462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26" name="Rectangle 34826"/>
            <p:cNvSpPr/>
            <p:nvPr/>
          </p:nvSpPr>
          <p:spPr>
            <a:xfrm>
              <a:off x="470927"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25" name="Rectangle 34825"/>
            <p:cNvSpPr/>
            <p:nvPr/>
          </p:nvSpPr>
          <p:spPr>
            <a:xfrm>
              <a:off x="435696"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1408" name="Shape 1408"/>
            <p:cNvSpPr/>
            <p:nvPr/>
          </p:nvSpPr>
          <p:spPr>
            <a:xfrm>
              <a:off x="707935"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09" name="Shape 1409"/>
            <p:cNvSpPr/>
            <p:nvPr/>
          </p:nvSpPr>
          <p:spPr>
            <a:xfrm>
              <a:off x="707935"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28" name="Rectangle 34828"/>
            <p:cNvSpPr/>
            <p:nvPr/>
          </p:nvSpPr>
          <p:spPr>
            <a:xfrm>
              <a:off x="694232"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27" name="Rectangle 34827"/>
            <p:cNvSpPr/>
            <p:nvPr/>
          </p:nvSpPr>
          <p:spPr>
            <a:xfrm>
              <a:off x="659002"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p>
          </p:txBody>
        </p:sp>
        <p:sp>
          <p:nvSpPr>
            <p:cNvPr id="1411" name="Shape 1411"/>
            <p:cNvSpPr/>
            <p:nvPr/>
          </p:nvSpPr>
          <p:spPr>
            <a:xfrm>
              <a:off x="93069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12" name="Shape 1412"/>
            <p:cNvSpPr/>
            <p:nvPr/>
          </p:nvSpPr>
          <p:spPr>
            <a:xfrm>
              <a:off x="93069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0" name="Rectangle 34830"/>
            <p:cNvSpPr/>
            <p:nvPr/>
          </p:nvSpPr>
          <p:spPr>
            <a:xfrm>
              <a:off x="916996"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29" name="Rectangle 34829"/>
            <p:cNvSpPr/>
            <p:nvPr/>
          </p:nvSpPr>
          <p:spPr>
            <a:xfrm>
              <a:off x="881766"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p>
          </p:txBody>
        </p:sp>
        <p:sp>
          <p:nvSpPr>
            <p:cNvPr id="1414" name="Shape 1414"/>
            <p:cNvSpPr/>
            <p:nvPr/>
          </p:nvSpPr>
          <p:spPr>
            <a:xfrm>
              <a:off x="1154005"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15" name="Shape 1415"/>
            <p:cNvSpPr/>
            <p:nvPr/>
          </p:nvSpPr>
          <p:spPr>
            <a:xfrm>
              <a:off x="1154005"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2" name="Rectangle 34832"/>
            <p:cNvSpPr/>
            <p:nvPr/>
          </p:nvSpPr>
          <p:spPr>
            <a:xfrm>
              <a:off x="1140303"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31" name="Rectangle 34831"/>
            <p:cNvSpPr/>
            <p:nvPr/>
          </p:nvSpPr>
          <p:spPr>
            <a:xfrm>
              <a:off x="1105073"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p>
          </p:txBody>
        </p:sp>
        <p:sp>
          <p:nvSpPr>
            <p:cNvPr id="1417" name="Shape 1417"/>
            <p:cNvSpPr/>
            <p:nvPr/>
          </p:nvSpPr>
          <p:spPr>
            <a:xfrm>
              <a:off x="1377311"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18" name="Shape 1418"/>
            <p:cNvSpPr/>
            <p:nvPr/>
          </p:nvSpPr>
          <p:spPr>
            <a:xfrm>
              <a:off x="1377311"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3" name="Rectangle 34833"/>
            <p:cNvSpPr/>
            <p:nvPr/>
          </p:nvSpPr>
          <p:spPr>
            <a:xfrm>
              <a:off x="1328378"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p>
          </p:txBody>
        </p:sp>
        <p:sp>
          <p:nvSpPr>
            <p:cNvPr id="34834" name="Rectangle 34834"/>
            <p:cNvSpPr/>
            <p:nvPr/>
          </p:nvSpPr>
          <p:spPr>
            <a:xfrm>
              <a:off x="1363609"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1420" name="Shape 1420"/>
            <p:cNvSpPr/>
            <p:nvPr/>
          </p:nvSpPr>
          <p:spPr>
            <a:xfrm>
              <a:off x="160061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21" name="Shape 1421"/>
            <p:cNvSpPr/>
            <p:nvPr/>
          </p:nvSpPr>
          <p:spPr>
            <a:xfrm>
              <a:off x="160061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5" name="Rectangle 34835"/>
            <p:cNvSpPr/>
            <p:nvPr/>
          </p:nvSpPr>
          <p:spPr>
            <a:xfrm>
              <a:off x="1551684"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p>
          </p:txBody>
        </p:sp>
        <p:sp>
          <p:nvSpPr>
            <p:cNvPr id="34836" name="Rectangle 34836"/>
            <p:cNvSpPr/>
            <p:nvPr/>
          </p:nvSpPr>
          <p:spPr>
            <a:xfrm>
              <a:off x="1586914"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1423" name="Shape 1423"/>
            <p:cNvSpPr/>
            <p:nvPr/>
          </p:nvSpPr>
          <p:spPr>
            <a:xfrm>
              <a:off x="1823380"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24" name="Shape 1424"/>
            <p:cNvSpPr/>
            <p:nvPr/>
          </p:nvSpPr>
          <p:spPr>
            <a:xfrm>
              <a:off x="1823380"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7" name="Rectangle 34837"/>
            <p:cNvSpPr/>
            <p:nvPr/>
          </p:nvSpPr>
          <p:spPr>
            <a:xfrm>
              <a:off x="1774448"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7</a:t>
              </a:r>
            </a:p>
          </p:txBody>
        </p:sp>
        <p:sp>
          <p:nvSpPr>
            <p:cNvPr id="34838" name="Rectangle 34838"/>
            <p:cNvSpPr/>
            <p:nvPr/>
          </p:nvSpPr>
          <p:spPr>
            <a:xfrm>
              <a:off x="1809678"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1426" name="Shape 1426"/>
            <p:cNvSpPr/>
            <p:nvPr/>
          </p:nvSpPr>
          <p:spPr>
            <a:xfrm>
              <a:off x="204668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27" name="Shape 1427"/>
            <p:cNvSpPr/>
            <p:nvPr/>
          </p:nvSpPr>
          <p:spPr>
            <a:xfrm>
              <a:off x="204668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39" name="Rectangle 34839"/>
            <p:cNvSpPr/>
            <p:nvPr/>
          </p:nvSpPr>
          <p:spPr>
            <a:xfrm>
              <a:off x="1997754"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8</a:t>
              </a:r>
            </a:p>
          </p:txBody>
        </p:sp>
        <p:sp>
          <p:nvSpPr>
            <p:cNvPr id="34840" name="Rectangle 34840"/>
            <p:cNvSpPr/>
            <p:nvPr/>
          </p:nvSpPr>
          <p:spPr>
            <a:xfrm>
              <a:off x="2032984"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1429" name="Shape 1429"/>
            <p:cNvSpPr/>
            <p:nvPr/>
          </p:nvSpPr>
          <p:spPr>
            <a:xfrm>
              <a:off x="2269992"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430" name="Shape 1430"/>
            <p:cNvSpPr/>
            <p:nvPr/>
          </p:nvSpPr>
          <p:spPr>
            <a:xfrm>
              <a:off x="2269992"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41" name="Rectangle 34841"/>
            <p:cNvSpPr/>
            <p:nvPr/>
          </p:nvSpPr>
          <p:spPr>
            <a:xfrm>
              <a:off x="2221059"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9</a:t>
              </a:r>
            </a:p>
          </p:txBody>
        </p:sp>
        <p:sp>
          <p:nvSpPr>
            <p:cNvPr id="34842" name="Rectangle 34842"/>
            <p:cNvSpPr/>
            <p:nvPr/>
          </p:nvSpPr>
          <p:spPr>
            <a:xfrm>
              <a:off x="2256290"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1432" name="Shape 1432"/>
            <p:cNvSpPr/>
            <p:nvPr/>
          </p:nvSpPr>
          <p:spPr>
            <a:xfrm>
              <a:off x="261324" y="173138"/>
              <a:ext cx="2008668" cy="811380"/>
            </a:xfrm>
            <a:custGeom>
              <a:avLst/>
              <a:gdLst/>
              <a:ahLst/>
              <a:cxnLst/>
              <a:rect l="0" t="0" r="0" b="0"/>
              <a:pathLst>
                <a:path w="2008668" h="811380">
                  <a:moveTo>
                    <a:pt x="0" y="0"/>
                  </a:moveTo>
                  <a:lnTo>
                    <a:pt x="0" y="811380"/>
                  </a:lnTo>
                  <a:lnTo>
                    <a:pt x="2008668" y="811380"/>
                  </a:lnTo>
                  <a:lnTo>
                    <a:pt x="2008668"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1433" name="Rectangle 1433"/>
            <p:cNvSpPr/>
            <p:nvPr/>
          </p:nvSpPr>
          <p:spPr>
            <a:xfrm rot="-5399999">
              <a:off x="-135788" y="538145"/>
              <a:ext cx="356482"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延迟</a:t>
              </a: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p:txBody>
        </p:sp>
        <p:sp>
          <p:nvSpPr>
            <p:cNvPr id="1434" name="Rectangle 1434"/>
            <p:cNvSpPr/>
            <p:nvPr/>
          </p:nvSpPr>
          <p:spPr>
            <a:xfrm rot="16200001">
              <a:off x="-6064" y="566470"/>
              <a:ext cx="53978" cy="67379"/>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Segoe UI Symbol" panose="020B0502040204020203"/>
                  <a:ea typeface="Segoe UI Symbol" panose="020B0502040204020203"/>
                  <a:cs typeface="Segoe UI Symbol" panose="020B0502040204020203"/>
                  <a:sym typeface="Times New Roman" panose="02020603050405020304"/>
                </a:rPr>
                <a:t>µ</a:t>
              </a:r>
            </a:p>
          </p:txBody>
        </p:sp>
        <p:sp>
          <p:nvSpPr>
            <p:cNvPr id="1435" name="Rectangle 1435"/>
            <p:cNvSpPr/>
            <p:nvPr/>
          </p:nvSpPr>
          <p:spPr>
            <a:xfrm rot="16200001">
              <a:off x="8621" y="520125"/>
              <a:ext cx="67661"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t>
              </a:r>
            </a:p>
          </p:txBody>
        </p:sp>
        <p:sp>
          <p:nvSpPr>
            <p:cNvPr id="1436" name="Rectangle 1436"/>
            <p:cNvSpPr/>
            <p:nvPr/>
          </p:nvSpPr>
          <p:spPr>
            <a:xfrm>
              <a:off x="984815" y="1135660"/>
              <a:ext cx="74707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吞吐量</a:t>
              </a: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(TXNS/s)</a:t>
              </a:r>
            </a:p>
          </p:txBody>
        </p:sp>
        <p:sp>
          <p:nvSpPr>
            <p:cNvPr id="1437" name="Rectangle 1437"/>
            <p:cNvSpPr/>
            <p:nvPr/>
          </p:nvSpPr>
          <p:spPr>
            <a:xfrm>
              <a:off x="887042" y="5581"/>
              <a:ext cx="177023"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Pilaf</a:t>
              </a:r>
            </a:p>
          </p:txBody>
        </p:sp>
        <p:sp>
          <p:nvSpPr>
            <p:cNvPr id="1438" name="Shape 1438"/>
            <p:cNvSpPr/>
            <p:nvPr/>
          </p:nvSpPr>
          <p:spPr>
            <a:xfrm>
              <a:off x="1062406" y="30591"/>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1439" name="Shape 1439"/>
            <p:cNvSpPr/>
            <p:nvPr/>
          </p:nvSpPr>
          <p:spPr>
            <a:xfrm>
              <a:off x="355090" y="298883"/>
              <a:ext cx="1397829" cy="443902"/>
            </a:xfrm>
            <a:custGeom>
              <a:avLst/>
              <a:gdLst/>
              <a:ahLst/>
              <a:cxnLst/>
              <a:rect l="0" t="0" r="0" b="0"/>
              <a:pathLst>
                <a:path w="1397829" h="443902">
                  <a:moveTo>
                    <a:pt x="0" y="443902"/>
                  </a:moveTo>
                  <a:lnTo>
                    <a:pt x="88889" y="437397"/>
                  </a:lnTo>
                  <a:lnTo>
                    <a:pt x="260162" y="431435"/>
                  </a:lnTo>
                  <a:lnTo>
                    <a:pt x="577777" y="420595"/>
                  </a:lnTo>
                  <a:lnTo>
                    <a:pt x="812464" y="415175"/>
                  </a:lnTo>
                  <a:lnTo>
                    <a:pt x="1155553" y="399999"/>
                  </a:lnTo>
                  <a:lnTo>
                    <a:pt x="1369103" y="379403"/>
                  </a:lnTo>
                  <a:lnTo>
                    <a:pt x="1397287" y="353387"/>
                  </a:lnTo>
                  <a:lnTo>
                    <a:pt x="1397829" y="321409"/>
                  </a:lnTo>
                  <a:lnTo>
                    <a:pt x="1397829"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1440" name="Shape 1440"/>
            <p:cNvSpPr/>
            <p:nvPr/>
          </p:nvSpPr>
          <p:spPr>
            <a:xfrm>
              <a:off x="336311" y="724005"/>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1" name="Shape 1441"/>
            <p:cNvSpPr/>
            <p:nvPr/>
          </p:nvSpPr>
          <p:spPr>
            <a:xfrm>
              <a:off x="425200" y="717501"/>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2" name="Shape 1442"/>
            <p:cNvSpPr/>
            <p:nvPr/>
          </p:nvSpPr>
          <p:spPr>
            <a:xfrm>
              <a:off x="596473" y="711539"/>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3" name="Shape 1443"/>
            <p:cNvSpPr/>
            <p:nvPr/>
          </p:nvSpPr>
          <p:spPr>
            <a:xfrm>
              <a:off x="914088" y="700699"/>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4" name="Shape 1444"/>
            <p:cNvSpPr/>
            <p:nvPr/>
          </p:nvSpPr>
          <p:spPr>
            <a:xfrm>
              <a:off x="1148780" y="695279"/>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5" name="Shape 1445"/>
            <p:cNvSpPr/>
            <p:nvPr/>
          </p:nvSpPr>
          <p:spPr>
            <a:xfrm>
              <a:off x="1491869" y="68010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6" name="Shape 1446"/>
            <p:cNvSpPr/>
            <p:nvPr/>
          </p:nvSpPr>
          <p:spPr>
            <a:xfrm>
              <a:off x="1705418" y="659506"/>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7" name="Shape 1447"/>
            <p:cNvSpPr/>
            <p:nvPr/>
          </p:nvSpPr>
          <p:spPr>
            <a:xfrm>
              <a:off x="1733603" y="633490"/>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8" name="Shape 1448"/>
            <p:cNvSpPr/>
            <p:nvPr/>
          </p:nvSpPr>
          <p:spPr>
            <a:xfrm>
              <a:off x="1734145" y="601512"/>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49" name="Shape 1449"/>
            <p:cNvSpPr/>
            <p:nvPr/>
          </p:nvSpPr>
          <p:spPr>
            <a:xfrm>
              <a:off x="1734145" y="409101"/>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50" name="Shape 1450"/>
            <p:cNvSpPr/>
            <p:nvPr/>
          </p:nvSpPr>
          <p:spPr>
            <a:xfrm>
              <a:off x="1734145" y="28010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51" name="Shape 1451"/>
            <p:cNvSpPr/>
            <p:nvPr/>
          </p:nvSpPr>
          <p:spPr>
            <a:xfrm>
              <a:off x="1123848" y="11816"/>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452" name="Rectangle 1452"/>
            <p:cNvSpPr/>
            <p:nvPr/>
          </p:nvSpPr>
          <p:spPr>
            <a:xfrm>
              <a:off x="411931" y="63273"/>
              <a:ext cx="890082"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Pilaf（软件RDMA）</a:t>
              </a:r>
            </a:p>
          </p:txBody>
        </p:sp>
        <p:sp>
          <p:nvSpPr>
            <p:cNvPr id="1453" name="Shape 1453"/>
            <p:cNvSpPr/>
            <p:nvPr/>
          </p:nvSpPr>
          <p:spPr>
            <a:xfrm>
              <a:off x="1062406" y="101051"/>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1454" name="Shape 1454"/>
            <p:cNvSpPr/>
            <p:nvPr/>
          </p:nvSpPr>
          <p:spPr>
            <a:xfrm>
              <a:off x="324738" y="214330"/>
              <a:ext cx="1419509" cy="407587"/>
            </a:xfrm>
            <a:custGeom>
              <a:avLst/>
              <a:gdLst/>
              <a:ahLst/>
              <a:cxnLst/>
              <a:rect l="0" t="0" r="0" b="0"/>
              <a:pathLst>
                <a:path w="1419509" h="407587">
                  <a:moveTo>
                    <a:pt x="0" y="407587"/>
                  </a:moveTo>
                  <a:lnTo>
                    <a:pt x="62330" y="404335"/>
                  </a:lnTo>
                  <a:lnTo>
                    <a:pt x="180487" y="394037"/>
                  </a:lnTo>
                  <a:lnTo>
                    <a:pt x="395663" y="371815"/>
                  </a:lnTo>
                  <a:lnTo>
                    <a:pt x="544172" y="356097"/>
                  </a:lnTo>
                  <a:lnTo>
                    <a:pt x="765310" y="327371"/>
                  </a:lnTo>
                  <a:lnTo>
                    <a:pt x="1074795" y="285094"/>
                  </a:lnTo>
                  <a:lnTo>
                    <a:pt x="1282382" y="256910"/>
                  </a:lnTo>
                  <a:lnTo>
                    <a:pt x="1362599" y="236856"/>
                  </a:lnTo>
                  <a:lnTo>
                    <a:pt x="1412463" y="207046"/>
                  </a:lnTo>
                  <a:lnTo>
                    <a:pt x="1417341" y="177235"/>
                  </a:lnTo>
                  <a:lnTo>
                    <a:pt x="1418425" y="145799"/>
                  </a:lnTo>
                  <a:lnTo>
                    <a:pt x="1419509" y="80759"/>
                  </a:lnTo>
                  <a:lnTo>
                    <a:pt x="1419509"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175" name="Shape 38175"/>
            <p:cNvSpPr/>
            <p:nvPr/>
          </p:nvSpPr>
          <p:spPr>
            <a:xfrm>
              <a:off x="305959" y="603138"/>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76" name="Shape 38176"/>
            <p:cNvSpPr/>
            <p:nvPr/>
          </p:nvSpPr>
          <p:spPr>
            <a:xfrm>
              <a:off x="368289" y="59988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77" name="Shape 38177"/>
            <p:cNvSpPr/>
            <p:nvPr/>
          </p:nvSpPr>
          <p:spPr>
            <a:xfrm>
              <a:off x="486446" y="589588"/>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78" name="Shape 38178"/>
            <p:cNvSpPr/>
            <p:nvPr/>
          </p:nvSpPr>
          <p:spPr>
            <a:xfrm>
              <a:off x="701622" y="56736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79" name="Shape 38179"/>
            <p:cNvSpPr/>
            <p:nvPr/>
          </p:nvSpPr>
          <p:spPr>
            <a:xfrm>
              <a:off x="850131" y="551648"/>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0" name="Shape 38180"/>
            <p:cNvSpPr/>
            <p:nvPr/>
          </p:nvSpPr>
          <p:spPr>
            <a:xfrm>
              <a:off x="1071274" y="52292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1" name="Shape 38181"/>
            <p:cNvSpPr/>
            <p:nvPr/>
          </p:nvSpPr>
          <p:spPr>
            <a:xfrm>
              <a:off x="1380758" y="480645"/>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2" name="Shape 38182"/>
            <p:cNvSpPr/>
            <p:nvPr/>
          </p:nvSpPr>
          <p:spPr>
            <a:xfrm>
              <a:off x="1588345" y="45246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3" name="Shape 38183"/>
            <p:cNvSpPr/>
            <p:nvPr/>
          </p:nvSpPr>
          <p:spPr>
            <a:xfrm>
              <a:off x="1668562" y="432407"/>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4" name="Shape 38184"/>
            <p:cNvSpPr/>
            <p:nvPr/>
          </p:nvSpPr>
          <p:spPr>
            <a:xfrm>
              <a:off x="1718427" y="402596"/>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5" name="Shape 38185"/>
            <p:cNvSpPr/>
            <p:nvPr/>
          </p:nvSpPr>
          <p:spPr>
            <a:xfrm>
              <a:off x="1723305" y="372786"/>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6" name="Shape 38186"/>
            <p:cNvSpPr/>
            <p:nvPr/>
          </p:nvSpPr>
          <p:spPr>
            <a:xfrm>
              <a:off x="1724389" y="341350"/>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7" name="Shape 38187"/>
            <p:cNvSpPr/>
            <p:nvPr/>
          </p:nvSpPr>
          <p:spPr>
            <a:xfrm>
              <a:off x="1725473" y="276310"/>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8" name="Shape 38188"/>
            <p:cNvSpPr/>
            <p:nvPr/>
          </p:nvSpPr>
          <p:spPr>
            <a:xfrm>
              <a:off x="1725473" y="19555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189" name="Shape 38189"/>
            <p:cNvSpPr/>
            <p:nvPr/>
          </p:nvSpPr>
          <p:spPr>
            <a:xfrm>
              <a:off x="1123848" y="82276"/>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1470" name="Rectangle 1470"/>
            <p:cNvSpPr/>
            <p:nvPr/>
          </p:nvSpPr>
          <p:spPr>
            <a:xfrm>
              <a:off x="1518315" y="-2762"/>
              <a:ext cx="447652" cy="9315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PRISM</a:t>
              </a: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KV</a:t>
              </a:r>
            </a:p>
          </p:txBody>
        </p:sp>
        <p:sp>
          <p:nvSpPr>
            <p:cNvPr id="1471" name="Shape 1471"/>
            <p:cNvSpPr/>
            <p:nvPr/>
          </p:nvSpPr>
          <p:spPr>
            <a:xfrm>
              <a:off x="1942732" y="30591"/>
              <a:ext cx="160975" cy="0"/>
            </a:xfrm>
            <a:custGeom>
              <a:avLst/>
              <a:gdLst/>
              <a:ahLst/>
              <a:cxnLst/>
              <a:rect l="0" t="0" r="0" b="0"/>
              <a:pathLst>
                <a:path w="160975">
                  <a:moveTo>
                    <a:pt x="0" y="0"/>
                  </a:moveTo>
                  <a:lnTo>
                    <a:pt x="160975"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1472" name="Shape 1472"/>
            <p:cNvSpPr/>
            <p:nvPr/>
          </p:nvSpPr>
          <p:spPr>
            <a:xfrm>
              <a:off x="384901" y="368259"/>
              <a:ext cx="1708940" cy="448237"/>
            </a:xfrm>
            <a:custGeom>
              <a:avLst/>
              <a:gdLst/>
              <a:ahLst/>
              <a:cxnLst/>
              <a:rect l="0" t="0" r="0" b="0"/>
              <a:pathLst>
                <a:path w="1708940" h="448237">
                  <a:moveTo>
                    <a:pt x="0" y="441191"/>
                  </a:moveTo>
                  <a:lnTo>
                    <a:pt x="134417" y="448237"/>
                  </a:lnTo>
                  <a:lnTo>
                    <a:pt x="375067" y="442817"/>
                  </a:lnTo>
                  <a:lnTo>
                    <a:pt x="799998" y="430351"/>
                  </a:lnTo>
                  <a:lnTo>
                    <a:pt x="1073169" y="417885"/>
                  </a:lnTo>
                  <a:lnTo>
                    <a:pt x="1447152" y="395663"/>
                  </a:lnTo>
                  <a:lnTo>
                    <a:pt x="1679671" y="374525"/>
                  </a:lnTo>
                  <a:lnTo>
                    <a:pt x="1705687" y="352303"/>
                  </a:lnTo>
                  <a:lnTo>
                    <a:pt x="1706771" y="326287"/>
                  </a:lnTo>
                  <a:lnTo>
                    <a:pt x="1708940" y="169647"/>
                  </a:lnTo>
                  <a:lnTo>
                    <a:pt x="1708940"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1473" name="Shape 1473"/>
            <p:cNvSpPr/>
            <p:nvPr/>
          </p:nvSpPr>
          <p:spPr>
            <a:xfrm>
              <a:off x="357585" y="778857"/>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4" name="Shape 1474"/>
            <p:cNvSpPr/>
            <p:nvPr/>
          </p:nvSpPr>
          <p:spPr>
            <a:xfrm>
              <a:off x="492002" y="785903"/>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5" name="Shape 1475"/>
            <p:cNvSpPr/>
            <p:nvPr/>
          </p:nvSpPr>
          <p:spPr>
            <a:xfrm>
              <a:off x="732652" y="780483"/>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6" name="Shape 1476"/>
            <p:cNvSpPr/>
            <p:nvPr/>
          </p:nvSpPr>
          <p:spPr>
            <a:xfrm>
              <a:off x="1157582" y="768017"/>
              <a:ext cx="54634" cy="44254"/>
            </a:xfrm>
            <a:custGeom>
              <a:avLst/>
              <a:gdLst/>
              <a:ahLst/>
              <a:cxnLst/>
              <a:rect l="0" t="0" r="0" b="0"/>
              <a:pathLst>
                <a:path w="54634" h="44254">
                  <a:moveTo>
                    <a:pt x="27317" y="0"/>
                  </a:moveTo>
                  <a:lnTo>
                    <a:pt x="54634" y="44254"/>
                  </a:lnTo>
                  <a:lnTo>
                    <a:pt x="0" y="44254"/>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7" name="Shape 1477"/>
            <p:cNvSpPr/>
            <p:nvPr/>
          </p:nvSpPr>
          <p:spPr>
            <a:xfrm>
              <a:off x="1430752" y="75555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8" name="Shape 1478"/>
            <p:cNvSpPr/>
            <p:nvPr/>
          </p:nvSpPr>
          <p:spPr>
            <a:xfrm>
              <a:off x="1804735" y="733329"/>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79" name="Shape 1479"/>
            <p:cNvSpPr/>
            <p:nvPr/>
          </p:nvSpPr>
          <p:spPr>
            <a:xfrm>
              <a:off x="2037255" y="712190"/>
              <a:ext cx="54634" cy="44254"/>
            </a:xfrm>
            <a:custGeom>
              <a:avLst/>
              <a:gdLst/>
              <a:ahLst/>
              <a:cxnLst/>
              <a:rect l="0" t="0" r="0" b="0"/>
              <a:pathLst>
                <a:path w="54634" h="44254">
                  <a:moveTo>
                    <a:pt x="27317" y="0"/>
                  </a:moveTo>
                  <a:lnTo>
                    <a:pt x="54634" y="44254"/>
                  </a:lnTo>
                  <a:lnTo>
                    <a:pt x="0" y="44254"/>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0" name="Shape 1480"/>
            <p:cNvSpPr/>
            <p:nvPr/>
          </p:nvSpPr>
          <p:spPr>
            <a:xfrm>
              <a:off x="2063271" y="689968"/>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1" name="Shape 1481"/>
            <p:cNvSpPr/>
            <p:nvPr/>
          </p:nvSpPr>
          <p:spPr>
            <a:xfrm>
              <a:off x="2064355" y="663952"/>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2" name="Shape 1482"/>
            <p:cNvSpPr/>
            <p:nvPr/>
          </p:nvSpPr>
          <p:spPr>
            <a:xfrm>
              <a:off x="2066523" y="507313"/>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3" name="Shape 1483"/>
            <p:cNvSpPr/>
            <p:nvPr/>
          </p:nvSpPr>
          <p:spPr>
            <a:xfrm>
              <a:off x="2066523" y="403248"/>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4" name="Shape 1484"/>
            <p:cNvSpPr/>
            <p:nvPr/>
          </p:nvSpPr>
          <p:spPr>
            <a:xfrm>
              <a:off x="2066523" y="33766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5" name="Shape 1485"/>
            <p:cNvSpPr/>
            <p:nvPr/>
          </p:nvSpPr>
          <p:spPr>
            <a:xfrm>
              <a:off x="1989891" y="-2762"/>
              <a:ext cx="54733" cy="48461"/>
            </a:xfrm>
            <a:custGeom>
              <a:avLst/>
              <a:gdLst/>
              <a:ahLst/>
              <a:cxnLst/>
              <a:rect l="0" t="0" r="0" b="0"/>
              <a:pathLst>
                <a:path w="54634" h="44249">
                  <a:moveTo>
                    <a:pt x="27317" y="0"/>
                  </a:moveTo>
                  <a:lnTo>
                    <a:pt x="54634" y="44249"/>
                  </a:lnTo>
                  <a:lnTo>
                    <a:pt x="0" y="44249"/>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486" name="Shape 1486"/>
            <p:cNvSpPr/>
            <p:nvPr/>
          </p:nvSpPr>
          <p:spPr>
            <a:xfrm>
              <a:off x="261324" y="173138"/>
              <a:ext cx="2008668" cy="811380"/>
            </a:xfrm>
            <a:custGeom>
              <a:avLst/>
              <a:gdLst/>
              <a:ahLst/>
              <a:cxnLst/>
              <a:rect l="0" t="0" r="0" b="0"/>
              <a:pathLst>
                <a:path w="2008668" h="811380">
                  <a:moveTo>
                    <a:pt x="0" y="0"/>
                  </a:moveTo>
                  <a:lnTo>
                    <a:pt x="0" y="811380"/>
                  </a:lnTo>
                  <a:lnTo>
                    <a:pt x="2008668" y="811380"/>
                  </a:lnTo>
                  <a:lnTo>
                    <a:pt x="2008668"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grpSp>
        <p:nvGrpSpPr>
          <p:cNvPr id="35924" name="Group 35924"/>
          <p:cNvGrpSpPr/>
          <p:nvPr/>
        </p:nvGrpSpPr>
        <p:grpSpPr>
          <a:xfrm>
            <a:off x="5580039" y="3026072"/>
            <a:ext cx="5240656" cy="3021330"/>
            <a:chOff x="-285" y="-16314"/>
            <a:chExt cx="2357500" cy="1236877"/>
          </a:xfrm>
        </p:grpSpPr>
        <p:sp>
          <p:nvSpPr>
            <p:cNvPr id="1553" name="Shape 1553"/>
            <p:cNvSpPr/>
            <p:nvPr/>
          </p:nvSpPr>
          <p:spPr>
            <a:xfrm>
              <a:off x="261324" y="98451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54" name="Shape 1554"/>
            <p:cNvSpPr/>
            <p:nvPr/>
          </p:nvSpPr>
          <p:spPr>
            <a:xfrm>
              <a:off x="2235846" y="98451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55" name="Rectangle 1555"/>
            <p:cNvSpPr/>
            <p:nvPr/>
          </p:nvSpPr>
          <p:spPr>
            <a:xfrm>
              <a:off x="166202" y="959508"/>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1556" name="Shape 1556"/>
            <p:cNvSpPr/>
            <p:nvPr/>
          </p:nvSpPr>
          <p:spPr>
            <a:xfrm>
              <a:off x="261324" y="84901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57" name="Shape 1557"/>
            <p:cNvSpPr/>
            <p:nvPr/>
          </p:nvSpPr>
          <p:spPr>
            <a:xfrm>
              <a:off x="2235846" y="84901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58" name="Rectangle 1558"/>
            <p:cNvSpPr/>
            <p:nvPr/>
          </p:nvSpPr>
          <p:spPr>
            <a:xfrm>
              <a:off x="130971" y="82400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10</a:t>
              </a:r>
            </a:p>
          </p:txBody>
        </p:sp>
        <p:sp>
          <p:nvSpPr>
            <p:cNvPr id="1559" name="Shape 1559"/>
            <p:cNvSpPr/>
            <p:nvPr/>
          </p:nvSpPr>
          <p:spPr>
            <a:xfrm>
              <a:off x="261324" y="71405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0" name="Shape 1560"/>
            <p:cNvSpPr/>
            <p:nvPr/>
          </p:nvSpPr>
          <p:spPr>
            <a:xfrm>
              <a:off x="2235846" y="71405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1" name="Rectangle 1561"/>
            <p:cNvSpPr/>
            <p:nvPr/>
          </p:nvSpPr>
          <p:spPr>
            <a:xfrm>
              <a:off x="130971" y="68904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20</a:t>
              </a:r>
            </a:p>
          </p:txBody>
        </p:sp>
        <p:sp>
          <p:nvSpPr>
            <p:cNvPr id="1562" name="Shape 1562"/>
            <p:cNvSpPr/>
            <p:nvPr/>
          </p:nvSpPr>
          <p:spPr>
            <a:xfrm>
              <a:off x="261324" y="57855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3" name="Shape 1563"/>
            <p:cNvSpPr/>
            <p:nvPr/>
          </p:nvSpPr>
          <p:spPr>
            <a:xfrm>
              <a:off x="2235846" y="57855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4" name="Rectangle 1564"/>
            <p:cNvSpPr/>
            <p:nvPr/>
          </p:nvSpPr>
          <p:spPr>
            <a:xfrm>
              <a:off x="130971" y="55354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30</a:t>
              </a:r>
            </a:p>
          </p:txBody>
        </p:sp>
        <p:sp>
          <p:nvSpPr>
            <p:cNvPr id="1565" name="Shape 1565"/>
            <p:cNvSpPr/>
            <p:nvPr/>
          </p:nvSpPr>
          <p:spPr>
            <a:xfrm>
              <a:off x="261324" y="44359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6" name="Shape 1566"/>
            <p:cNvSpPr/>
            <p:nvPr/>
          </p:nvSpPr>
          <p:spPr>
            <a:xfrm>
              <a:off x="2235846" y="44359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7" name="Rectangle 1567"/>
            <p:cNvSpPr/>
            <p:nvPr/>
          </p:nvSpPr>
          <p:spPr>
            <a:xfrm>
              <a:off x="130971" y="41858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40</a:t>
              </a:r>
            </a:p>
          </p:txBody>
        </p:sp>
        <p:sp>
          <p:nvSpPr>
            <p:cNvPr id="1568" name="Shape 1568"/>
            <p:cNvSpPr/>
            <p:nvPr/>
          </p:nvSpPr>
          <p:spPr>
            <a:xfrm>
              <a:off x="261324" y="30809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69" name="Shape 1569"/>
            <p:cNvSpPr/>
            <p:nvPr/>
          </p:nvSpPr>
          <p:spPr>
            <a:xfrm>
              <a:off x="2235846" y="30809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70" name="Rectangle 1570"/>
            <p:cNvSpPr/>
            <p:nvPr/>
          </p:nvSpPr>
          <p:spPr>
            <a:xfrm>
              <a:off x="130971" y="28308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50</a:t>
              </a:r>
            </a:p>
          </p:txBody>
        </p:sp>
        <p:sp>
          <p:nvSpPr>
            <p:cNvPr id="1571" name="Shape 1571"/>
            <p:cNvSpPr/>
            <p:nvPr/>
          </p:nvSpPr>
          <p:spPr>
            <a:xfrm>
              <a:off x="261324" y="17313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72" name="Shape 1572"/>
            <p:cNvSpPr/>
            <p:nvPr/>
          </p:nvSpPr>
          <p:spPr>
            <a:xfrm>
              <a:off x="2235846" y="17313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73" name="Rectangle 1573"/>
            <p:cNvSpPr/>
            <p:nvPr/>
          </p:nvSpPr>
          <p:spPr>
            <a:xfrm>
              <a:off x="130971" y="14812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60</a:t>
              </a:r>
            </a:p>
          </p:txBody>
        </p:sp>
        <p:sp>
          <p:nvSpPr>
            <p:cNvPr id="1574" name="Shape 1574"/>
            <p:cNvSpPr/>
            <p:nvPr/>
          </p:nvSpPr>
          <p:spPr>
            <a:xfrm>
              <a:off x="261324"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75" name="Shape 1575"/>
            <p:cNvSpPr/>
            <p:nvPr/>
          </p:nvSpPr>
          <p:spPr>
            <a:xfrm>
              <a:off x="261324"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44" name="Rectangle 34844"/>
            <p:cNvSpPr/>
            <p:nvPr/>
          </p:nvSpPr>
          <p:spPr>
            <a:xfrm>
              <a:off x="247621"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43" name="Rectangle 34843"/>
            <p:cNvSpPr/>
            <p:nvPr/>
          </p:nvSpPr>
          <p:spPr>
            <a:xfrm>
              <a:off x="212391"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p>
          </p:txBody>
        </p:sp>
        <p:sp>
          <p:nvSpPr>
            <p:cNvPr id="1577" name="Shape 1577"/>
            <p:cNvSpPr/>
            <p:nvPr/>
          </p:nvSpPr>
          <p:spPr>
            <a:xfrm>
              <a:off x="596282"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78" name="Shape 1578"/>
            <p:cNvSpPr/>
            <p:nvPr/>
          </p:nvSpPr>
          <p:spPr>
            <a:xfrm>
              <a:off x="596282"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46" name="Rectangle 34846"/>
            <p:cNvSpPr/>
            <p:nvPr/>
          </p:nvSpPr>
          <p:spPr>
            <a:xfrm>
              <a:off x="582580"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45" name="Rectangle 34845"/>
            <p:cNvSpPr/>
            <p:nvPr/>
          </p:nvSpPr>
          <p:spPr>
            <a:xfrm>
              <a:off x="547349"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p>
          </p:txBody>
        </p:sp>
        <p:sp>
          <p:nvSpPr>
            <p:cNvPr id="1580" name="Shape 1580"/>
            <p:cNvSpPr/>
            <p:nvPr/>
          </p:nvSpPr>
          <p:spPr>
            <a:xfrm>
              <a:off x="93069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81" name="Shape 1581"/>
            <p:cNvSpPr/>
            <p:nvPr/>
          </p:nvSpPr>
          <p:spPr>
            <a:xfrm>
              <a:off x="93069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48" name="Rectangle 34848"/>
            <p:cNvSpPr/>
            <p:nvPr/>
          </p:nvSpPr>
          <p:spPr>
            <a:xfrm>
              <a:off x="916996"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47" name="Rectangle 34847"/>
            <p:cNvSpPr/>
            <p:nvPr/>
          </p:nvSpPr>
          <p:spPr>
            <a:xfrm>
              <a:off x="881766"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p>
          </p:txBody>
        </p:sp>
        <p:sp>
          <p:nvSpPr>
            <p:cNvPr id="1583" name="Shape 1583"/>
            <p:cNvSpPr/>
            <p:nvPr/>
          </p:nvSpPr>
          <p:spPr>
            <a:xfrm>
              <a:off x="1265658"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84" name="Shape 1584"/>
            <p:cNvSpPr/>
            <p:nvPr/>
          </p:nvSpPr>
          <p:spPr>
            <a:xfrm>
              <a:off x="1265658"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50" name="Rectangle 34850"/>
            <p:cNvSpPr/>
            <p:nvPr/>
          </p:nvSpPr>
          <p:spPr>
            <a:xfrm>
              <a:off x="1251956"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49" name="Rectangle 34849"/>
            <p:cNvSpPr/>
            <p:nvPr/>
          </p:nvSpPr>
          <p:spPr>
            <a:xfrm>
              <a:off x="1216725"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p>
          </p:txBody>
        </p:sp>
        <p:sp>
          <p:nvSpPr>
            <p:cNvPr id="1586" name="Shape 1586"/>
            <p:cNvSpPr/>
            <p:nvPr/>
          </p:nvSpPr>
          <p:spPr>
            <a:xfrm>
              <a:off x="160061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87" name="Shape 1587"/>
            <p:cNvSpPr/>
            <p:nvPr/>
          </p:nvSpPr>
          <p:spPr>
            <a:xfrm>
              <a:off x="160061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52" name="Rectangle 34852"/>
            <p:cNvSpPr/>
            <p:nvPr/>
          </p:nvSpPr>
          <p:spPr>
            <a:xfrm>
              <a:off x="1586914"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51" name="Rectangle 34851"/>
            <p:cNvSpPr/>
            <p:nvPr/>
          </p:nvSpPr>
          <p:spPr>
            <a:xfrm>
              <a:off x="1551684"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8</a:t>
              </a:r>
            </a:p>
          </p:txBody>
        </p:sp>
        <p:sp>
          <p:nvSpPr>
            <p:cNvPr id="1589" name="Shape 1589"/>
            <p:cNvSpPr/>
            <p:nvPr/>
          </p:nvSpPr>
          <p:spPr>
            <a:xfrm>
              <a:off x="1935033"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90" name="Shape 1590"/>
            <p:cNvSpPr/>
            <p:nvPr/>
          </p:nvSpPr>
          <p:spPr>
            <a:xfrm>
              <a:off x="1935033"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54" name="Rectangle 34854"/>
            <p:cNvSpPr/>
            <p:nvPr/>
          </p:nvSpPr>
          <p:spPr>
            <a:xfrm>
              <a:off x="1938946"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53" name="Rectangle 34853"/>
            <p:cNvSpPr/>
            <p:nvPr/>
          </p:nvSpPr>
          <p:spPr>
            <a:xfrm>
              <a:off x="1868486" y="1029969"/>
              <a:ext cx="93712"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10</a:t>
              </a:r>
            </a:p>
          </p:txBody>
        </p:sp>
        <p:sp>
          <p:nvSpPr>
            <p:cNvPr id="1592" name="Shape 1592"/>
            <p:cNvSpPr/>
            <p:nvPr/>
          </p:nvSpPr>
          <p:spPr>
            <a:xfrm>
              <a:off x="2269992"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1593" name="Shape 1593"/>
            <p:cNvSpPr/>
            <p:nvPr/>
          </p:nvSpPr>
          <p:spPr>
            <a:xfrm>
              <a:off x="2269992"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4856" name="Rectangle 34856"/>
            <p:cNvSpPr/>
            <p:nvPr/>
          </p:nvSpPr>
          <p:spPr>
            <a:xfrm>
              <a:off x="2273905"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4855" name="Rectangle 34855"/>
            <p:cNvSpPr/>
            <p:nvPr/>
          </p:nvSpPr>
          <p:spPr>
            <a:xfrm>
              <a:off x="2203444" y="1029969"/>
              <a:ext cx="93713"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12</a:t>
              </a:r>
            </a:p>
          </p:txBody>
        </p:sp>
        <p:sp>
          <p:nvSpPr>
            <p:cNvPr id="1595" name="Shape 1595"/>
            <p:cNvSpPr/>
            <p:nvPr/>
          </p:nvSpPr>
          <p:spPr>
            <a:xfrm>
              <a:off x="261324" y="173138"/>
              <a:ext cx="2008668" cy="811380"/>
            </a:xfrm>
            <a:custGeom>
              <a:avLst/>
              <a:gdLst/>
              <a:ahLst/>
              <a:cxnLst/>
              <a:rect l="0" t="0" r="0" b="0"/>
              <a:pathLst>
                <a:path w="2008668" h="811380">
                  <a:moveTo>
                    <a:pt x="0" y="0"/>
                  </a:moveTo>
                  <a:lnTo>
                    <a:pt x="0" y="811380"/>
                  </a:lnTo>
                  <a:lnTo>
                    <a:pt x="2008668" y="811380"/>
                  </a:lnTo>
                  <a:lnTo>
                    <a:pt x="2008668"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1596" name="Rectangle 1596"/>
            <p:cNvSpPr/>
            <p:nvPr/>
          </p:nvSpPr>
          <p:spPr>
            <a:xfrm rot="-5399999">
              <a:off x="-136074" y="557122"/>
              <a:ext cx="356482"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延迟</a:t>
              </a: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p:txBody>
        </p:sp>
        <p:sp>
          <p:nvSpPr>
            <p:cNvPr id="1597" name="Rectangle 1597"/>
            <p:cNvSpPr/>
            <p:nvPr/>
          </p:nvSpPr>
          <p:spPr>
            <a:xfrm rot="-5399999">
              <a:off x="6522" y="583760"/>
              <a:ext cx="53978" cy="67379"/>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Segoe UI Symbol" panose="020B0502040204020203"/>
                  <a:ea typeface="Segoe UI Symbol" panose="020B0502040204020203"/>
                  <a:cs typeface="Segoe UI Symbol" panose="020B0502040204020203"/>
                  <a:sym typeface="Times New Roman" panose="02020603050405020304"/>
                </a:rPr>
                <a:t>µ</a:t>
              </a:r>
            </a:p>
          </p:txBody>
        </p:sp>
        <p:sp>
          <p:nvSpPr>
            <p:cNvPr id="1598" name="Rectangle 1598"/>
            <p:cNvSpPr/>
            <p:nvPr/>
          </p:nvSpPr>
          <p:spPr>
            <a:xfrm rot="-5399999">
              <a:off x="8336" y="522891"/>
              <a:ext cx="6766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S）</a:t>
              </a:r>
            </a:p>
          </p:txBody>
        </p:sp>
        <p:sp>
          <p:nvSpPr>
            <p:cNvPr id="1599" name="Rectangle 1599"/>
            <p:cNvSpPr/>
            <p:nvPr/>
          </p:nvSpPr>
          <p:spPr>
            <a:xfrm>
              <a:off x="984815" y="1135660"/>
              <a:ext cx="74707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吞吐量 (TXNS/s)</a:t>
              </a:r>
            </a:p>
          </p:txBody>
        </p:sp>
        <p:sp>
          <p:nvSpPr>
            <p:cNvPr id="1600" name="Rectangle 1600"/>
            <p:cNvSpPr/>
            <p:nvPr/>
          </p:nvSpPr>
          <p:spPr>
            <a:xfrm>
              <a:off x="848826" y="-16314"/>
              <a:ext cx="344889" cy="1428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200" kern="100" dirty="0">
                  <a:solidFill>
                    <a:srgbClr val="000000"/>
                  </a:solidFill>
                  <a:latin typeface="Calibri" panose="020F0502020204030204"/>
                  <a:ea typeface="黑体" panose="02010609060101010101" charset="-122"/>
                  <a:cs typeface="Calibri" panose="020F0502020204030204"/>
                  <a:sym typeface="Times New Roman" panose="02020603050405020304"/>
                </a:rPr>
                <a:t>Pilaf</a:t>
              </a:r>
            </a:p>
          </p:txBody>
        </p:sp>
        <p:sp>
          <p:nvSpPr>
            <p:cNvPr id="1601" name="Shape 1601"/>
            <p:cNvSpPr/>
            <p:nvPr/>
          </p:nvSpPr>
          <p:spPr>
            <a:xfrm>
              <a:off x="1062406" y="30591"/>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1602" name="Shape 1602"/>
            <p:cNvSpPr/>
            <p:nvPr/>
          </p:nvSpPr>
          <p:spPr>
            <a:xfrm>
              <a:off x="371351" y="466362"/>
              <a:ext cx="1882923" cy="403251"/>
            </a:xfrm>
            <a:custGeom>
              <a:avLst/>
              <a:gdLst/>
              <a:ahLst/>
              <a:cxnLst/>
              <a:rect l="0" t="0" r="0" b="0"/>
              <a:pathLst>
                <a:path w="1882923" h="403251">
                  <a:moveTo>
                    <a:pt x="0" y="402709"/>
                  </a:moveTo>
                  <a:lnTo>
                    <a:pt x="36856" y="403251"/>
                  </a:lnTo>
                  <a:lnTo>
                    <a:pt x="171273" y="398373"/>
                  </a:lnTo>
                  <a:lnTo>
                    <a:pt x="424389" y="394037"/>
                  </a:lnTo>
                  <a:lnTo>
                    <a:pt x="603251" y="390785"/>
                  </a:lnTo>
                  <a:lnTo>
                    <a:pt x="882383" y="385365"/>
                  </a:lnTo>
                  <a:lnTo>
                    <a:pt x="1260702" y="374525"/>
                  </a:lnTo>
                  <a:lnTo>
                    <a:pt x="1597829" y="359891"/>
                  </a:lnTo>
                  <a:lnTo>
                    <a:pt x="1727368" y="335501"/>
                  </a:lnTo>
                  <a:lnTo>
                    <a:pt x="1825470" y="306774"/>
                  </a:lnTo>
                  <a:lnTo>
                    <a:pt x="1869915" y="234688"/>
                  </a:lnTo>
                  <a:lnTo>
                    <a:pt x="1882923" y="87263"/>
                  </a:lnTo>
                  <a:lnTo>
                    <a:pt x="1882923"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1603" name="Shape 1603"/>
            <p:cNvSpPr/>
            <p:nvPr/>
          </p:nvSpPr>
          <p:spPr>
            <a:xfrm>
              <a:off x="352571" y="850292"/>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4" name="Shape 1604"/>
            <p:cNvSpPr/>
            <p:nvPr/>
          </p:nvSpPr>
          <p:spPr>
            <a:xfrm>
              <a:off x="389427" y="850834"/>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5" name="Shape 1605"/>
            <p:cNvSpPr/>
            <p:nvPr/>
          </p:nvSpPr>
          <p:spPr>
            <a:xfrm>
              <a:off x="523844" y="845956"/>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6" name="Shape 1606"/>
            <p:cNvSpPr/>
            <p:nvPr/>
          </p:nvSpPr>
          <p:spPr>
            <a:xfrm>
              <a:off x="776960" y="841620"/>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7" name="Shape 1607"/>
            <p:cNvSpPr/>
            <p:nvPr/>
          </p:nvSpPr>
          <p:spPr>
            <a:xfrm>
              <a:off x="955822" y="838368"/>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8" name="Shape 1608"/>
            <p:cNvSpPr/>
            <p:nvPr/>
          </p:nvSpPr>
          <p:spPr>
            <a:xfrm>
              <a:off x="1234959" y="832948"/>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09" name="Shape 1609"/>
            <p:cNvSpPr/>
            <p:nvPr/>
          </p:nvSpPr>
          <p:spPr>
            <a:xfrm>
              <a:off x="1613278" y="822108"/>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0" name="Shape 1610"/>
            <p:cNvSpPr/>
            <p:nvPr/>
          </p:nvSpPr>
          <p:spPr>
            <a:xfrm>
              <a:off x="1950404" y="807474"/>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1" name="Shape 1611"/>
            <p:cNvSpPr/>
            <p:nvPr/>
          </p:nvSpPr>
          <p:spPr>
            <a:xfrm>
              <a:off x="2079943" y="78308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2" name="Shape 1612"/>
            <p:cNvSpPr/>
            <p:nvPr/>
          </p:nvSpPr>
          <p:spPr>
            <a:xfrm>
              <a:off x="2178046" y="754357"/>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3" name="Shape 1613"/>
            <p:cNvSpPr/>
            <p:nvPr/>
          </p:nvSpPr>
          <p:spPr>
            <a:xfrm>
              <a:off x="2222490" y="682271"/>
              <a:ext cx="37550" cy="37559"/>
            </a:xfrm>
            <a:custGeom>
              <a:avLst/>
              <a:gdLst/>
              <a:ahLst/>
              <a:cxnLst/>
              <a:rect l="0" t="0" r="0" b="0"/>
              <a:pathLst>
                <a:path w="37550" h="37559">
                  <a:moveTo>
                    <a:pt x="18776" y="0"/>
                  </a:moveTo>
                  <a:cubicBezTo>
                    <a:pt x="29149" y="0"/>
                    <a:pt x="37550" y="8410"/>
                    <a:pt x="37550" y="18779"/>
                  </a:cubicBezTo>
                  <a:cubicBezTo>
                    <a:pt x="37550" y="29149"/>
                    <a:pt x="29149" y="37559"/>
                    <a:pt x="18776" y="37559"/>
                  </a:cubicBezTo>
                  <a:cubicBezTo>
                    <a:pt x="8401" y="37559"/>
                    <a:pt x="0" y="29149"/>
                    <a:pt x="0" y="18779"/>
                  </a:cubicBezTo>
                  <a:cubicBezTo>
                    <a:pt x="0" y="8410"/>
                    <a:pt x="8401" y="0"/>
                    <a:pt x="18776"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4" name="Shape 1614"/>
            <p:cNvSpPr/>
            <p:nvPr/>
          </p:nvSpPr>
          <p:spPr>
            <a:xfrm>
              <a:off x="2235499" y="534845"/>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5" name="Shape 1615"/>
            <p:cNvSpPr/>
            <p:nvPr/>
          </p:nvSpPr>
          <p:spPr>
            <a:xfrm>
              <a:off x="2235499" y="44758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6" name="Shape 1616"/>
            <p:cNvSpPr/>
            <p:nvPr/>
          </p:nvSpPr>
          <p:spPr>
            <a:xfrm>
              <a:off x="1123848" y="11816"/>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1617" name="Rectangle 1617"/>
            <p:cNvSpPr/>
            <p:nvPr/>
          </p:nvSpPr>
          <p:spPr>
            <a:xfrm>
              <a:off x="570272" y="75263"/>
              <a:ext cx="890082"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Pilaf（软件RDMA</a:t>
              </a: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p:txBody>
        </p:sp>
        <p:sp>
          <p:nvSpPr>
            <p:cNvPr id="1618" name="Shape 1618"/>
            <p:cNvSpPr/>
            <p:nvPr/>
          </p:nvSpPr>
          <p:spPr>
            <a:xfrm>
              <a:off x="1062406" y="101051"/>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1619" name="Shape 1619"/>
            <p:cNvSpPr/>
            <p:nvPr/>
          </p:nvSpPr>
          <p:spPr>
            <a:xfrm>
              <a:off x="321486" y="254438"/>
              <a:ext cx="1480214" cy="588617"/>
            </a:xfrm>
            <a:custGeom>
              <a:avLst/>
              <a:gdLst/>
              <a:ahLst/>
              <a:cxnLst/>
              <a:rect l="0" t="0" r="0" b="0"/>
              <a:pathLst>
                <a:path w="1480214" h="588617">
                  <a:moveTo>
                    <a:pt x="0" y="588617"/>
                  </a:moveTo>
                  <a:lnTo>
                    <a:pt x="60163" y="588617"/>
                  </a:lnTo>
                  <a:lnTo>
                    <a:pt x="171273" y="583197"/>
                  </a:lnTo>
                  <a:lnTo>
                    <a:pt x="374525" y="574525"/>
                  </a:lnTo>
                  <a:lnTo>
                    <a:pt x="506232" y="565853"/>
                  </a:lnTo>
                  <a:lnTo>
                    <a:pt x="693765" y="550134"/>
                  </a:lnTo>
                  <a:lnTo>
                    <a:pt x="911651" y="519782"/>
                  </a:lnTo>
                  <a:lnTo>
                    <a:pt x="1110025" y="488346"/>
                  </a:lnTo>
                  <a:lnTo>
                    <a:pt x="1224930" y="456910"/>
                  </a:lnTo>
                  <a:lnTo>
                    <a:pt x="1284550" y="413007"/>
                  </a:lnTo>
                  <a:lnTo>
                    <a:pt x="1396203" y="360433"/>
                  </a:lnTo>
                  <a:lnTo>
                    <a:pt x="1432517" y="254742"/>
                  </a:lnTo>
                  <a:lnTo>
                    <a:pt x="1465580" y="158265"/>
                  </a:lnTo>
                  <a:lnTo>
                    <a:pt x="1480214"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205" name="Shape 38205"/>
            <p:cNvSpPr/>
            <p:nvPr/>
          </p:nvSpPr>
          <p:spPr>
            <a:xfrm>
              <a:off x="302707" y="82427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06" name="Shape 38206"/>
            <p:cNvSpPr/>
            <p:nvPr/>
          </p:nvSpPr>
          <p:spPr>
            <a:xfrm>
              <a:off x="362869" y="82427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07" name="Shape 38207"/>
            <p:cNvSpPr/>
            <p:nvPr/>
          </p:nvSpPr>
          <p:spPr>
            <a:xfrm>
              <a:off x="473980" y="81885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08" name="Shape 38208"/>
            <p:cNvSpPr/>
            <p:nvPr/>
          </p:nvSpPr>
          <p:spPr>
            <a:xfrm>
              <a:off x="677232" y="810184"/>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09" name="Shape 38209"/>
            <p:cNvSpPr/>
            <p:nvPr/>
          </p:nvSpPr>
          <p:spPr>
            <a:xfrm>
              <a:off x="808939" y="801512"/>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0" name="Shape 38210"/>
            <p:cNvSpPr/>
            <p:nvPr/>
          </p:nvSpPr>
          <p:spPr>
            <a:xfrm>
              <a:off x="996472" y="785794"/>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1" name="Shape 38211"/>
            <p:cNvSpPr/>
            <p:nvPr/>
          </p:nvSpPr>
          <p:spPr>
            <a:xfrm>
              <a:off x="1214362" y="75544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2" name="Shape 38212"/>
            <p:cNvSpPr/>
            <p:nvPr/>
          </p:nvSpPr>
          <p:spPr>
            <a:xfrm>
              <a:off x="1412736" y="724005"/>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3" name="Shape 38213"/>
            <p:cNvSpPr/>
            <p:nvPr/>
          </p:nvSpPr>
          <p:spPr>
            <a:xfrm>
              <a:off x="1527641" y="69256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4" name="Shape 38214"/>
            <p:cNvSpPr/>
            <p:nvPr/>
          </p:nvSpPr>
          <p:spPr>
            <a:xfrm>
              <a:off x="1587261" y="648666"/>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5" name="Shape 38215"/>
            <p:cNvSpPr/>
            <p:nvPr/>
          </p:nvSpPr>
          <p:spPr>
            <a:xfrm>
              <a:off x="1698914" y="596092"/>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6" name="Shape 38216"/>
            <p:cNvSpPr/>
            <p:nvPr/>
          </p:nvSpPr>
          <p:spPr>
            <a:xfrm>
              <a:off x="1735228" y="49040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7" name="Shape 38217"/>
            <p:cNvSpPr/>
            <p:nvPr/>
          </p:nvSpPr>
          <p:spPr>
            <a:xfrm>
              <a:off x="1768291" y="393924"/>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8" name="Shape 38218"/>
            <p:cNvSpPr/>
            <p:nvPr/>
          </p:nvSpPr>
          <p:spPr>
            <a:xfrm>
              <a:off x="1782925" y="23565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19" name="Shape 38219"/>
            <p:cNvSpPr/>
            <p:nvPr/>
          </p:nvSpPr>
          <p:spPr>
            <a:xfrm>
              <a:off x="1123848" y="82276"/>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1635" name="Rectangle 1635"/>
            <p:cNvSpPr/>
            <p:nvPr/>
          </p:nvSpPr>
          <p:spPr>
            <a:xfrm>
              <a:off x="1514886" y="-136"/>
              <a:ext cx="44775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dirty="0">
                  <a:solidFill>
                    <a:srgbClr val="000000"/>
                  </a:solidFill>
                  <a:latin typeface="Times New Roman" panose="02020603050405020304"/>
                  <a:ea typeface="宋体" panose="02010600030101010101" pitchFamily="2" charset="-122"/>
                  <a:cs typeface="Times New Roman" panose="02020603050405020304"/>
                  <a:sym typeface="Times New Roman" panose="02020603050405020304"/>
                </a:rPr>
                <a:t>PRISM</a:t>
              </a:r>
              <a:r>
                <a:rPr lang="en-US" altLang="zh-CN" sz="10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KV</a:t>
              </a:r>
            </a:p>
          </p:txBody>
        </p:sp>
        <p:sp>
          <p:nvSpPr>
            <p:cNvPr id="1636" name="Shape 1636"/>
            <p:cNvSpPr/>
            <p:nvPr/>
          </p:nvSpPr>
          <p:spPr>
            <a:xfrm>
              <a:off x="1854952" y="42289"/>
              <a:ext cx="160975" cy="0"/>
            </a:xfrm>
            <a:custGeom>
              <a:avLst/>
              <a:gdLst/>
              <a:ahLst/>
              <a:cxnLst/>
              <a:rect l="0" t="0" r="0" b="0"/>
              <a:pathLst>
                <a:path w="160975">
                  <a:moveTo>
                    <a:pt x="0" y="0"/>
                  </a:moveTo>
                  <a:lnTo>
                    <a:pt x="160975"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1637" name="Shape 1637"/>
            <p:cNvSpPr/>
            <p:nvPr/>
          </p:nvSpPr>
          <p:spPr>
            <a:xfrm>
              <a:off x="331242" y="465278"/>
              <a:ext cx="1924116" cy="398915"/>
            </a:xfrm>
            <a:custGeom>
              <a:avLst/>
              <a:gdLst/>
              <a:ahLst/>
              <a:cxnLst/>
              <a:rect l="0" t="0" r="0" b="0"/>
              <a:pathLst>
                <a:path w="1924116" h="398915">
                  <a:moveTo>
                    <a:pt x="0" y="397289"/>
                  </a:moveTo>
                  <a:lnTo>
                    <a:pt x="71003" y="398915"/>
                  </a:lnTo>
                  <a:lnTo>
                    <a:pt x="200542" y="395121"/>
                  </a:lnTo>
                  <a:lnTo>
                    <a:pt x="437940" y="381571"/>
                  </a:lnTo>
                  <a:lnTo>
                    <a:pt x="593495" y="381571"/>
                  </a:lnTo>
                  <a:lnTo>
                    <a:pt x="835229" y="372899"/>
                  </a:lnTo>
                  <a:lnTo>
                    <a:pt x="1139835" y="354471"/>
                  </a:lnTo>
                  <a:lnTo>
                    <a:pt x="1446609" y="338211"/>
                  </a:lnTo>
                  <a:lnTo>
                    <a:pt x="1769644" y="295392"/>
                  </a:lnTo>
                  <a:lnTo>
                    <a:pt x="1826012" y="282926"/>
                  </a:lnTo>
                  <a:lnTo>
                    <a:pt x="1901351" y="234146"/>
                  </a:lnTo>
                  <a:lnTo>
                    <a:pt x="1917611" y="86721"/>
                  </a:lnTo>
                  <a:lnTo>
                    <a:pt x="1924116"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1638" name="Shape 1638"/>
            <p:cNvSpPr/>
            <p:nvPr/>
          </p:nvSpPr>
          <p:spPr>
            <a:xfrm>
              <a:off x="303926" y="831973"/>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39" name="Shape 1639"/>
            <p:cNvSpPr/>
            <p:nvPr/>
          </p:nvSpPr>
          <p:spPr>
            <a:xfrm>
              <a:off x="374929" y="833599"/>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0" name="Shape 1640"/>
            <p:cNvSpPr/>
            <p:nvPr/>
          </p:nvSpPr>
          <p:spPr>
            <a:xfrm>
              <a:off x="504468" y="829805"/>
              <a:ext cx="54632" cy="44254"/>
            </a:xfrm>
            <a:custGeom>
              <a:avLst/>
              <a:gdLst/>
              <a:ahLst/>
              <a:cxnLst/>
              <a:rect l="0" t="0" r="0" b="0"/>
              <a:pathLst>
                <a:path w="54632" h="44254">
                  <a:moveTo>
                    <a:pt x="27316" y="0"/>
                  </a:moveTo>
                  <a:lnTo>
                    <a:pt x="54632" y="44254"/>
                  </a:lnTo>
                  <a:lnTo>
                    <a:pt x="0" y="44254"/>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1" name="Shape 1641"/>
            <p:cNvSpPr/>
            <p:nvPr/>
          </p:nvSpPr>
          <p:spPr>
            <a:xfrm>
              <a:off x="741866" y="816255"/>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2" name="Shape 1642"/>
            <p:cNvSpPr/>
            <p:nvPr/>
          </p:nvSpPr>
          <p:spPr>
            <a:xfrm>
              <a:off x="897421" y="816255"/>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3" name="Shape 1643"/>
            <p:cNvSpPr/>
            <p:nvPr/>
          </p:nvSpPr>
          <p:spPr>
            <a:xfrm>
              <a:off x="1139154" y="807583"/>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4" name="Shape 1644"/>
            <p:cNvSpPr/>
            <p:nvPr/>
          </p:nvSpPr>
          <p:spPr>
            <a:xfrm>
              <a:off x="1443760" y="78915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5" name="Shape 1645"/>
            <p:cNvSpPr/>
            <p:nvPr/>
          </p:nvSpPr>
          <p:spPr>
            <a:xfrm>
              <a:off x="1750535" y="77289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6" name="Shape 1646"/>
            <p:cNvSpPr/>
            <p:nvPr/>
          </p:nvSpPr>
          <p:spPr>
            <a:xfrm>
              <a:off x="2073569" y="730077"/>
              <a:ext cx="54634" cy="44254"/>
            </a:xfrm>
            <a:custGeom>
              <a:avLst/>
              <a:gdLst/>
              <a:ahLst/>
              <a:cxnLst/>
              <a:rect l="0" t="0" r="0" b="0"/>
              <a:pathLst>
                <a:path w="54634" h="44254">
                  <a:moveTo>
                    <a:pt x="27317" y="0"/>
                  </a:moveTo>
                  <a:lnTo>
                    <a:pt x="54634" y="44254"/>
                  </a:lnTo>
                  <a:lnTo>
                    <a:pt x="0" y="44254"/>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7" name="Shape 1647"/>
            <p:cNvSpPr/>
            <p:nvPr/>
          </p:nvSpPr>
          <p:spPr>
            <a:xfrm>
              <a:off x="2129938" y="717610"/>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8" name="Shape 1648"/>
            <p:cNvSpPr/>
            <p:nvPr/>
          </p:nvSpPr>
          <p:spPr>
            <a:xfrm>
              <a:off x="2205276" y="668830"/>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49" name="Shape 1649"/>
            <p:cNvSpPr/>
            <p:nvPr/>
          </p:nvSpPr>
          <p:spPr>
            <a:xfrm>
              <a:off x="2221537" y="52140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50" name="Shape 1650"/>
            <p:cNvSpPr/>
            <p:nvPr/>
          </p:nvSpPr>
          <p:spPr>
            <a:xfrm>
              <a:off x="2228040" y="434684"/>
              <a:ext cx="54635" cy="44255"/>
            </a:xfrm>
            <a:custGeom>
              <a:avLst/>
              <a:gdLst/>
              <a:ahLst/>
              <a:cxnLst/>
              <a:rect l="0" t="0" r="0" b="0"/>
              <a:pathLst>
                <a:path w="54635" h="44255">
                  <a:moveTo>
                    <a:pt x="27318" y="0"/>
                  </a:moveTo>
                  <a:lnTo>
                    <a:pt x="54635" y="44255"/>
                  </a:lnTo>
                  <a:lnTo>
                    <a:pt x="0" y="44255"/>
                  </a:lnTo>
                  <a:lnTo>
                    <a:pt x="27318"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51" name="Shape 1651"/>
            <p:cNvSpPr/>
            <p:nvPr/>
          </p:nvSpPr>
          <p:spPr>
            <a:xfrm>
              <a:off x="1907852" y="11698"/>
              <a:ext cx="54634" cy="44249"/>
            </a:xfrm>
            <a:custGeom>
              <a:avLst/>
              <a:gdLst/>
              <a:ahLst/>
              <a:cxnLst/>
              <a:rect l="0" t="0" r="0" b="0"/>
              <a:pathLst>
                <a:path w="54634" h="44249">
                  <a:moveTo>
                    <a:pt x="27317" y="0"/>
                  </a:moveTo>
                  <a:lnTo>
                    <a:pt x="54634" y="44249"/>
                  </a:lnTo>
                  <a:lnTo>
                    <a:pt x="0" y="44249"/>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1652" name="Shape 1652"/>
            <p:cNvSpPr/>
            <p:nvPr/>
          </p:nvSpPr>
          <p:spPr>
            <a:xfrm>
              <a:off x="261324" y="173138"/>
              <a:ext cx="2008668" cy="811380"/>
            </a:xfrm>
            <a:custGeom>
              <a:avLst/>
              <a:gdLst/>
              <a:ahLst/>
              <a:cxnLst/>
              <a:rect l="0" t="0" r="0" b="0"/>
              <a:pathLst>
                <a:path w="2008668" h="811380">
                  <a:moveTo>
                    <a:pt x="0" y="0"/>
                  </a:moveTo>
                  <a:lnTo>
                    <a:pt x="0" y="811380"/>
                  </a:lnTo>
                  <a:lnTo>
                    <a:pt x="2008668" y="811380"/>
                  </a:lnTo>
                  <a:lnTo>
                    <a:pt x="2008668"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sp>
        <p:nvSpPr>
          <p:cNvPr id="236" name="文本框 235"/>
          <p:cNvSpPr txBox="1"/>
          <p:nvPr/>
        </p:nvSpPr>
        <p:spPr>
          <a:xfrm>
            <a:off x="1238019" y="1211012"/>
            <a:ext cx="1671285" cy="510778"/>
          </a:xfrm>
          <a:prstGeom prst="roundRect">
            <a:avLst/>
          </a:prstGeom>
          <a:solidFill>
            <a:schemeClr val="accent2">
              <a:lumMod val="60000"/>
              <a:lumOff val="40000"/>
            </a:schemeClr>
          </a:solidFill>
        </p:spPr>
        <p:txBody>
          <a:bodyPr wrap="none" rtlCol="0">
            <a:spAutoFit/>
          </a:bodyPr>
          <a:lstStyle/>
          <a:p>
            <a:r>
              <a:rPr lang="en-US" altLang="zh-CN" sz="2400" dirty="0"/>
              <a:t>Evaluation</a:t>
            </a:r>
            <a:endParaRPr lang="zh-CN" altLang="en-US" sz="2400" dirty="0"/>
          </a:p>
        </p:txBody>
      </p:sp>
      <p:sp>
        <p:nvSpPr>
          <p:cNvPr id="3" name="文本框 2"/>
          <p:cNvSpPr txBox="1"/>
          <p:nvPr/>
        </p:nvSpPr>
        <p:spPr>
          <a:xfrm>
            <a:off x="1964012" y="6191447"/>
            <a:ext cx="2550554" cy="430887"/>
          </a:xfrm>
          <a:prstGeom prst="rect">
            <a:avLst/>
          </a:prstGeom>
          <a:noFill/>
        </p:spPr>
        <p:txBody>
          <a:bodyPr wrap="square" rtlCol="0">
            <a:spAutoFit/>
          </a:bodyPr>
          <a:lstStyle/>
          <a:p>
            <a:r>
              <a:rPr lang="en-US" altLang="zh-CN" sz="1100" dirty="0"/>
              <a:t>PRISM-KV</a:t>
            </a:r>
            <a:r>
              <a:rPr lang="zh-CN" altLang="en-US" sz="1100" dirty="0"/>
              <a:t>和</a:t>
            </a:r>
            <a:r>
              <a:rPr lang="en-US" altLang="zh-CN" sz="1100" dirty="0"/>
              <a:t>Pilaf</a:t>
            </a:r>
            <a:r>
              <a:rPr lang="zh-CN" altLang="en-US" sz="1100" dirty="0"/>
              <a:t>的吞吐量与平均延迟比较，</a:t>
            </a:r>
            <a:r>
              <a:rPr lang="en-US" altLang="zh-CN" sz="1100" dirty="0"/>
              <a:t>100% </a:t>
            </a:r>
            <a:r>
              <a:rPr lang="zh-CN" altLang="en-US" sz="1100" dirty="0"/>
              <a:t>读取，均匀分布</a:t>
            </a:r>
          </a:p>
        </p:txBody>
      </p:sp>
      <p:sp>
        <p:nvSpPr>
          <p:cNvPr id="240" name="文本框 239"/>
          <p:cNvSpPr txBox="1"/>
          <p:nvPr/>
        </p:nvSpPr>
        <p:spPr>
          <a:xfrm>
            <a:off x="7004888" y="6212454"/>
            <a:ext cx="2550554" cy="430887"/>
          </a:xfrm>
          <a:prstGeom prst="rect">
            <a:avLst/>
          </a:prstGeom>
          <a:noFill/>
        </p:spPr>
        <p:txBody>
          <a:bodyPr wrap="square" rtlCol="0">
            <a:spAutoFit/>
          </a:bodyPr>
          <a:lstStyle/>
          <a:p>
            <a:r>
              <a:rPr lang="en-US" altLang="zh-CN" sz="1100" dirty="0"/>
              <a:t>PRISM-KV</a:t>
            </a:r>
            <a:r>
              <a:rPr lang="zh-CN" altLang="en-US" sz="1100" dirty="0"/>
              <a:t>和</a:t>
            </a:r>
            <a:r>
              <a:rPr lang="en-US" altLang="zh-CN" sz="1100" dirty="0"/>
              <a:t>Pilaf</a:t>
            </a:r>
            <a:r>
              <a:rPr lang="zh-CN" altLang="en-US" sz="1100" dirty="0"/>
              <a:t>的吞吐量与平均延迟，</a:t>
            </a:r>
            <a:r>
              <a:rPr lang="en-US" altLang="zh-CN" sz="1100" dirty="0"/>
              <a:t>50%</a:t>
            </a:r>
            <a:r>
              <a:rPr lang="zh-CN" altLang="en-US" sz="1100" dirty="0"/>
              <a:t>读取，均匀分布</a:t>
            </a:r>
          </a:p>
        </p:txBody>
      </p:sp>
      <p:sp>
        <p:nvSpPr>
          <p:cNvPr id="241" name="文本框 240"/>
          <p:cNvSpPr txBox="1"/>
          <p:nvPr/>
        </p:nvSpPr>
        <p:spPr>
          <a:xfrm>
            <a:off x="1559142" y="1994691"/>
            <a:ext cx="9072128" cy="919401"/>
          </a:xfrm>
          <a:prstGeom prst="roundRect">
            <a:avLst/>
          </a:prstGeom>
          <a:noFill/>
          <a:ln>
            <a:solidFill>
              <a:schemeClr val="accent2">
                <a:lumMod val="60000"/>
                <a:lumOff val="40000"/>
              </a:schemeClr>
            </a:solidFill>
            <a:prstDash val="lgDash"/>
          </a:ln>
        </p:spPr>
        <p:txBody>
          <a:bodyPr wrap="square" rtlCol="0">
            <a:spAutoFit/>
          </a:bodyPr>
          <a:lstStyle/>
          <a:p>
            <a:r>
              <a:rPr lang="en-US" altLang="zh-CN" sz="1600" dirty="0"/>
              <a:t>        </a:t>
            </a:r>
            <a:r>
              <a:rPr lang="zh-CN" altLang="en-US" sz="1600" dirty="0"/>
              <a:t>与</a:t>
            </a:r>
            <a:r>
              <a:rPr lang="en-US" altLang="zh-CN" sz="1600" dirty="0"/>
              <a:t>Pilaf</a:t>
            </a:r>
            <a:r>
              <a:rPr lang="zh-CN" altLang="en-US" sz="1600" dirty="0"/>
              <a:t>进行性能比较。</a:t>
            </a:r>
            <a:r>
              <a:rPr lang="zh-CN" altLang="zh-CN" sz="1600" dirty="0"/>
              <a:t>只读工作负载表明</a:t>
            </a:r>
            <a:r>
              <a:rPr lang="en-US" altLang="zh-CN" sz="1600" dirty="0"/>
              <a:t>PRISM-KV</a:t>
            </a:r>
            <a:r>
              <a:rPr lang="zh-CN" altLang="zh-CN" sz="1600" dirty="0"/>
              <a:t>实现了延迟改进，主要是因为它可以用一个间接</a:t>
            </a:r>
            <a:r>
              <a:rPr lang="en-US" altLang="zh-CN" sz="1600" dirty="0"/>
              <a:t>READ</a:t>
            </a:r>
            <a:r>
              <a:rPr lang="zh-CN" altLang="zh-CN" sz="1600" dirty="0"/>
              <a:t>替换两个</a:t>
            </a:r>
            <a:r>
              <a:rPr lang="en-US" altLang="zh-CN" sz="1600" dirty="0"/>
              <a:t>RDMA</a:t>
            </a:r>
            <a:r>
              <a:rPr lang="zh-CN" altLang="zh-CN" sz="1600" dirty="0"/>
              <a:t>的</a:t>
            </a:r>
            <a:r>
              <a:rPr lang="en-US" altLang="zh-CN" sz="1600" dirty="0"/>
              <a:t>READ</a:t>
            </a:r>
            <a:r>
              <a:rPr lang="zh-CN" altLang="zh-CN" sz="1600" dirty="0"/>
              <a:t>。并且根据之前的分析，预计</a:t>
            </a:r>
            <a:r>
              <a:rPr lang="en-US" altLang="zh-CN" sz="1600" dirty="0"/>
              <a:t>PRISM</a:t>
            </a:r>
            <a:r>
              <a:rPr lang="zh-CN" altLang="zh-CN" sz="1600" dirty="0"/>
              <a:t>的硬件实现可以进一步减少</a:t>
            </a:r>
            <a:r>
              <a:rPr lang="en-US" altLang="zh-CN" sz="1600" dirty="0"/>
              <a:t>2𝜇s</a:t>
            </a:r>
            <a:r>
              <a:rPr lang="zh-CN" altLang="zh-CN" sz="1600" dirty="0"/>
              <a:t>的延迟。</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920992"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PRISM-RS</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42874" y="1246787"/>
            <a:ext cx="2761495" cy="510778"/>
          </a:xfrm>
          <a:prstGeom prst="roundRect">
            <a:avLst/>
          </a:prstGeom>
          <a:solidFill>
            <a:schemeClr val="accent2">
              <a:lumMod val="60000"/>
              <a:lumOff val="40000"/>
            </a:schemeClr>
          </a:solidFill>
        </p:spPr>
        <p:txBody>
          <a:bodyPr wrap="none" rtlCol="0">
            <a:spAutoFit/>
          </a:bodyPr>
          <a:lstStyle/>
          <a:p>
            <a:r>
              <a:rPr lang="en-US" altLang="zh-CN" sz="2400" dirty="0"/>
              <a:t>PRISM-RS Design</a:t>
            </a:r>
            <a:endParaRPr lang="zh-CN" altLang="en-US" sz="2400" dirty="0"/>
          </a:p>
        </p:txBody>
      </p:sp>
      <p:sp>
        <p:nvSpPr>
          <p:cNvPr id="20" name="文本框 19"/>
          <p:cNvSpPr txBox="1"/>
          <p:nvPr/>
        </p:nvSpPr>
        <p:spPr>
          <a:xfrm>
            <a:off x="1631590" y="2002674"/>
            <a:ext cx="9072128" cy="715089"/>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PRISM-RS</a:t>
            </a:r>
            <a:r>
              <a:rPr lang="zh-CN" altLang="zh-CN" dirty="0"/>
              <a:t>通过实现</a:t>
            </a:r>
            <a:r>
              <a:rPr lang="en-US" altLang="zh-CN" dirty="0"/>
              <a:t>ABD</a:t>
            </a:r>
            <a:r>
              <a:rPr lang="zh-CN" altLang="zh-CN" dirty="0"/>
              <a:t>原子寄存器协议以及</a:t>
            </a:r>
            <a:r>
              <a:rPr lang="en-US" altLang="zh-CN" dirty="0"/>
              <a:t>PRISM</a:t>
            </a:r>
            <a:r>
              <a:rPr lang="zh-CN" altLang="zh-CN" dirty="0"/>
              <a:t>操作来完成块的存储。</a:t>
            </a:r>
            <a:r>
              <a:rPr lang="en-US" altLang="zh-CN" dirty="0"/>
              <a:t>ABD</a:t>
            </a:r>
            <a:r>
              <a:rPr lang="zh-CN" altLang="zh-CN" dirty="0"/>
              <a:t>协议是一个经典的分布式算法，它实现了一个容错的、可线性化的共享寄存器。</a:t>
            </a:r>
            <a:endParaRPr lang="zh-CN" altLang="en-US" sz="2000" dirty="0"/>
          </a:p>
        </p:txBody>
      </p:sp>
      <p:pic>
        <p:nvPicPr>
          <p:cNvPr id="2" name="图片 1"/>
          <p:cNvPicPr>
            <a:picLocks noChangeAspect="1"/>
          </p:cNvPicPr>
          <p:nvPr/>
        </p:nvPicPr>
        <p:blipFill>
          <a:blip r:embed="rId2"/>
          <a:stretch>
            <a:fillRect/>
          </a:stretch>
        </p:blipFill>
        <p:spPr>
          <a:xfrm>
            <a:off x="7247334" y="3044723"/>
            <a:ext cx="4356821" cy="2524466"/>
          </a:xfrm>
          <a:prstGeom prst="rect">
            <a:avLst/>
          </a:prstGeom>
        </p:spPr>
      </p:pic>
      <p:sp>
        <p:nvSpPr>
          <p:cNvPr id="13" name="文本框 12"/>
          <p:cNvSpPr txBox="1"/>
          <p:nvPr/>
        </p:nvSpPr>
        <p:spPr>
          <a:xfrm>
            <a:off x="1631590" y="3044723"/>
            <a:ext cx="5255704" cy="2349579"/>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PRISM-RS</a:t>
            </a:r>
            <a:r>
              <a:rPr lang="zh-CN" altLang="zh-CN" dirty="0"/>
              <a:t>在已知的内存位置维护一个元数据数组，索引</a:t>
            </a:r>
            <a:r>
              <a:rPr lang="en-US" altLang="zh-CN" dirty="0" err="1"/>
              <a:t>i</a:t>
            </a:r>
            <a:r>
              <a:rPr lang="zh-CN" altLang="zh-CN" dirty="0"/>
              <a:t>处的数组元素记录了块</a:t>
            </a:r>
            <a:r>
              <a:rPr lang="en-US" altLang="zh-CN" dirty="0" err="1"/>
              <a:t>i</a:t>
            </a:r>
            <a:r>
              <a:rPr lang="zh-CN" altLang="zh-CN" dirty="0"/>
              <a:t>的元数据：</a:t>
            </a:r>
            <a:r>
              <a:rPr lang="en-US" altLang="zh-CN" dirty="0" err="1"/>
              <a:t>tag</a:t>
            </a:r>
            <a:r>
              <a:rPr lang="en-US" altLang="zh-CN" baseline="-25000" dirty="0" err="1"/>
              <a:t>i</a:t>
            </a:r>
            <a:r>
              <a:rPr lang="zh-CN" altLang="zh-CN" dirty="0"/>
              <a:t>和</a:t>
            </a:r>
            <a:r>
              <a:rPr lang="en-US" altLang="zh-CN" dirty="0" err="1"/>
              <a:t>addr</a:t>
            </a:r>
            <a:r>
              <a:rPr lang="en-US" altLang="zh-CN" baseline="-25000" dirty="0" err="1"/>
              <a:t>i</a:t>
            </a:r>
            <a:r>
              <a:rPr lang="zh-CN" altLang="zh-CN" dirty="0"/>
              <a:t>，其中</a:t>
            </a:r>
            <a:r>
              <a:rPr lang="en-US" altLang="zh-CN" dirty="0" err="1"/>
              <a:t>addr</a:t>
            </a:r>
            <a:r>
              <a:rPr lang="en-US" altLang="zh-CN" baseline="-25000" dirty="0" err="1"/>
              <a:t>i</a:t>
            </a:r>
            <a:r>
              <a:rPr lang="zh-CN" altLang="zh-CN" dirty="0"/>
              <a:t>是指向具有相同</a:t>
            </a:r>
            <a:r>
              <a:rPr lang="en-US" altLang="zh-CN" dirty="0"/>
              <a:t>tag</a:t>
            </a:r>
            <a:r>
              <a:rPr lang="zh-CN" altLang="zh-CN" dirty="0"/>
              <a:t>和对应数据内存块的指针。</a:t>
            </a:r>
            <a:endParaRPr lang="en-US" altLang="zh-CN" dirty="0"/>
          </a:p>
          <a:p>
            <a:r>
              <a:rPr lang="en-US" altLang="zh-CN" sz="2000" dirty="0"/>
              <a:t>PRISM-RS</a:t>
            </a:r>
            <a:r>
              <a:rPr lang="zh-CN" altLang="en-US" sz="2000" dirty="0"/>
              <a:t>读取阶段，客户端首先在</a:t>
            </a:r>
            <a:r>
              <a:rPr lang="en-US" altLang="zh-CN" sz="2000" dirty="0" err="1"/>
              <a:t>addr</a:t>
            </a:r>
            <a:r>
              <a:rPr lang="en-US" altLang="zh-CN" sz="2000" baseline="-25000" dirty="0" err="1"/>
              <a:t>i</a:t>
            </a:r>
            <a:r>
              <a:rPr lang="zh-CN" altLang="en-US" sz="2000" dirty="0"/>
              <a:t>存储的位置执行元数据数组</a:t>
            </a:r>
            <a:r>
              <a:rPr lang="en-US" altLang="zh-CN" sz="2000" dirty="0"/>
              <a:t>READ</a:t>
            </a:r>
            <a:r>
              <a:rPr lang="zh-CN" altLang="en-US" sz="2000" dirty="0"/>
              <a:t>操作，然后从每个副本中读取</a:t>
            </a:r>
            <a:r>
              <a:rPr lang="en-US" altLang="zh-CN" sz="2000" dirty="0"/>
              <a:t>block</a:t>
            </a:r>
            <a:r>
              <a:rPr lang="zh-CN" altLang="en-US" sz="2000" dirty="0"/>
              <a:t>𝑖的值和标记。</a:t>
            </a:r>
          </a:p>
        </p:txBody>
      </p:sp>
      <p:sp>
        <p:nvSpPr>
          <p:cNvPr id="3" name="矩形 2"/>
          <p:cNvSpPr/>
          <p:nvPr/>
        </p:nvSpPr>
        <p:spPr>
          <a:xfrm>
            <a:off x="7895406" y="5701421"/>
            <a:ext cx="2678938" cy="307777"/>
          </a:xfrm>
          <a:prstGeom prst="rect">
            <a:avLst/>
          </a:prstGeom>
        </p:spPr>
        <p:txBody>
          <a:bodyPr wrap="none">
            <a:spAutoFit/>
          </a:bodyPr>
          <a:lstStyle/>
          <a:p>
            <a:r>
              <a:rPr lang="zh-CN" altLang="en-US" sz="1400" dirty="0"/>
              <a:t>PRISM-RS内存块数据的布局。</a:t>
            </a:r>
          </a:p>
        </p:txBody>
      </p:sp>
    </p:spTree>
    <p:extLst>
      <p:ext uri="{BB962C8B-B14F-4D97-AF65-F5344CB8AC3E}">
        <p14:creationId xmlns:p14="http://schemas.microsoft.com/office/powerpoint/2010/main" val="88932067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920992"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PRISM-RS</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42874" y="1246787"/>
            <a:ext cx="2761495" cy="510778"/>
          </a:xfrm>
          <a:prstGeom prst="roundRect">
            <a:avLst/>
          </a:prstGeom>
          <a:solidFill>
            <a:schemeClr val="accent2">
              <a:lumMod val="60000"/>
              <a:lumOff val="40000"/>
            </a:schemeClr>
          </a:solidFill>
        </p:spPr>
        <p:txBody>
          <a:bodyPr wrap="none" rtlCol="0">
            <a:spAutoFit/>
          </a:bodyPr>
          <a:lstStyle/>
          <a:p>
            <a:r>
              <a:rPr lang="en-US" altLang="zh-CN" sz="2400" dirty="0"/>
              <a:t>PRISM-RS Design</a:t>
            </a:r>
            <a:endParaRPr lang="zh-CN" altLang="en-US" sz="2400" dirty="0"/>
          </a:p>
        </p:txBody>
      </p:sp>
      <p:pic>
        <p:nvPicPr>
          <p:cNvPr id="2" name="图片 1"/>
          <p:cNvPicPr>
            <a:picLocks noChangeAspect="1"/>
          </p:cNvPicPr>
          <p:nvPr/>
        </p:nvPicPr>
        <p:blipFill>
          <a:blip r:embed="rId2"/>
          <a:stretch>
            <a:fillRect/>
          </a:stretch>
        </p:blipFill>
        <p:spPr>
          <a:xfrm>
            <a:off x="7247334" y="2321505"/>
            <a:ext cx="4356821" cy="2524466"/>
          </a:xfrm>
          <a:prstGeom prst="rect">
            <a:avLst/>
          </a:prstGeom>
        </p:spPr>
      </p:pic>
      <p:sp>
        <p:nvSpPr>
          <p:cNvPr id="13" name="文本框 12"/>
          <p:cNvSpPr txBox="1"/>
          <p:nvPr/>
        </p:nvSpPr>
        <p:spPr>
          <a:xfrm>
            <a:off x="1631590" y="2145511"/>
            <a:ext cx="5255704" cy="3779758"/>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PRISM-RS</a:t>
            </a:r>
            <a:r>
              <a:rPr lang="zh-CN" altLang="zh-CN" dirty="0"/>
              <a:t>写入阶段，在客户端选择好需要写入的新</a:t>
            </a:r>
            <a:r>
              <a:rPr lang="en-US" altLang="zh-CN" dirty="0"/>
              <a:t>tag t</a:t>
            </a:r>
            <a:r>
              <a:rPr lang="zh-CN" altLang="zh-CN" dirty="0"/>
              <a:t>和</a:t>
            </a:r>
            <a:r>
              <a:rPr lang="en-US" altLang="zh-CN" dirty="0"/>
              <a:t>value v</a:t>
            </a:r>
            <a:r>
              <a:rPr lang="zh-CN" altLang="zh-CN" dirty="0"/>
              <a:t>之后，使用一串</a:t>
            </a:r>
            <a:r>
              <a:rPr lang="en-US" altLang="zh-CN" dirty="0"/>
              <a:t>PRISM</a:t>
            </a:r>
            <a:r>
              <a:rPr lang="zh-CN" altLang="zh-CN" dirty="0"/>
              <a:t>原语更新副本</a:t>
            </a:r>
            <a:r>
              <a:rPr lang="zh-CN" altLang="en-US" dirty="0"/>
              <a:t>：</a:t>
            </a:r>
            <a:endParaRPr lang="en-US" altLang="zh-CN" dirty="0"/>
          </a:p>
          <a:p>
            <a:pPr marL="285750" indent="-285750">
              <a:buFont typeface="Arial" panose="020B0604020202020204" pitchFamily="34" charset="0"/>
              <a:buChar char="•"/>
            </a:pPr>
            <a:r>
              <a:rPr lang="zh-CN" altLang="zh-CN" dirty="0"/>
              <a:t>将新</a:t>
            </a:r>
            <a:r>
              <a:rPr lang="en-US" altLang="zh-CN" dirty="0"/>
              <a:t>tag  t</a:t>
            </a:r>
            <a:r>
              <a:rPr lang="zh-CN" altLang="zh-CN" dirty="0"/>
              <a:t>写入临时位置</a:t>
            </a:r>
            <a:r>
              <a:rPr lang="en-US" altLang="zh-CN" dirty="0" err="1"/>
              <a:t>tmp</a:t>
            </a:r>
            <a:r>
              <a:rPr lang="zh-CN" altLang="zh-CN" dirty="0"/>
              <a:t>；</a:t>
            </a:r>
            <a:endParaRPr lang="en-US" altLang="zh-CN" dirty="0"/>
          </a:p>
          <a:p>
            <a:pPr marL="285750" indent="-285750">
              <a:buFont typeface="Arial" panose="020B0604020202020204" pitchFamily="34" charset="0"/>
              <a:buChar char="•"/>
            </a:pPr>
            <a:r>
              <a:rPr lang="zh-CN" altLang="zh-CN" dirty="0"/>
              <a:t>执行</a:t>
            </a:r>
            <a:r>
              <a:rPr lang="en-US" altLang="zh-CN" dirty="0"/>
              <a:t>ALLOCATE</a:t>
            </a:r>
            <a:r>
              <a:rPr lang="zh-CN" altLang="zh-CN" dirty="0"/>
              <a:t>原语，并将</a:t>
            </a:r>
            <a:r>
              <a:rPr lang="en-US" altLang="zh-CN" dirty="0"/>
              <a:t> t | v </a:t>
            </a:r>
            <a:r>
              <a:rPr lang="zh-CN" altLang="zh-CN" dirty="0"/>
              <a:t>写入</a:t>
            </a:r>
            <a:r>
              <a:rPr lang="zh-CN" altLang="en-US" dirty="0"/>
              <a:t>缓存</a:t>
            </a:r>
            <a:r>
              <a:rPr lang="zh-CN" altLang="zh-CN" dirty="0"/>
              <a:t>，将输出地址重定向到</a:t>
            </a:r>
            <a:r>
              <a:rPr lang="en-US" altLang="zh-CN" dirty="0" err="1"/>
              <a:t>tmp+sizeof</a:t>
            </a:r>
            <a:r>
              <a:rPr lang="en-US" altLang="zh-CN" dirty="0"/>
              <a:t>(t)</a:t>
            </a:r>
            <a:r>
              <a:rPr lang="zh-CN" altLang="zh-CN" dirty="0"/>
              <a:t>的位置；</a:t>
            </a:r>
            <a:endParaRPr lang="en-US" altLang="zh-CN" dirty="0"/>
          </a:p>
          <a:p>
            <a:pPr marL="285750" indent="-285750">
              <a:buFont typeface="Arial" panose="020B0604020202020204" pitchFamily="34" charset="0"/>
              <a:buChar char="•"/>
            </a:pPr>
            <a:r>
              <a:rPr lang="en-US" altLang="zh-CN" dirty="0"/>
              <a:t>CAS</a:t>
            </a:r>
            <a:r>
              <a:rPr lang="zh-CN" altLang="zh-CN" dirty="0"/>
              <a:t>原语的目标地址是存储</a:t>
            </a:r>
            <a:r>
              <a:rPr lang="en-US" altLang="zh-CN" dirty="0" err="1"/>
              <a:t>tag</a:t>
            </a:r>
            <a:r>
              <a:rPr lang="en-US" altLang="zh-CN" baseline="-25000" dirty="0" err="1"/>
              <a:t>i</a:t>
            </a:r>
            <a:r>
              <a:rPr lang="en-US" altLang="zh-CN" dirty="0"/>
              <a:t>/</a:t>
            </a:r>
            <a:r>
              <a:rPr lang="en-US" altLang="zh-CN" dirty="0" err="1"/>
              <a:t>addr</a:t>
            </a:r>
            <a:r>
              <a:rPr lang="en-US" altLang="zh-CN" baseline="-25000" dirty="0" err="1"/>
              <a:t>i</a:t>
            </a:r>
            <a:r>
              <a:rPr lang="zh-CN" altLang="zh-CN" dirty="0"/>
              <a:t>的元数据数组，将它和前面的</a:t>
            </a:r>
            <a:r>
              <a:rPr lang="en-US" altLang="zh-CN" dirty="0" err="1"/>
              <a:t>tmp</a:t>
            </a:r>
            <a:r>
              <a:rPr lang="zh-CN" altLang="zh-CN" dirty="0"/>
              <a:t>做比较，当存储在</a:t>
            </a:r>
            <a:r>
              <a:rPr lang="en-US" altLang="zh-CN" dirty="0" err="1"/>
              <a:t>tmp</a:t>
            </a:r>
            <a:r>
              <a:rPr lang="zh-CN" altLang="zh-CN" dirty="0"/>
              <a:t>中的</a:t>
            </a:r>
            <a:r>
              <a:rPr lang="en-US" altLang="zh-CN" dirty="0"/>
              <a:t>t&gt;</a:t>
            </a:r>
            <a:r>
              <a:rPr lang="en-US" altLang="zh-CN" dirty="0" err="1"/>
              <a:t>tag</a:t>
            </a:r>
            <a:r>
              <a:rPr lang="en-US" altLang="zh-CN" baseline="-25000" dirty="0" err="1"/>
              <a:t>i</a:t>
            </a:r>
            <a:r>
              <a:rPr lang="zh-CN" altLang="zh-CN" dirty="0"/>
              <a:t>时，才被写入。</a:t>
            </a:r>
            <a:endParaRPr lang="en-US" altLang="zh-CN" dirty="0"/>
          </a:p>
          <a:p>
            <a:r>
              <a:rPr lang="zh-CN" altLang="zh-CN" dirty="0"/>
              <a:t>为了保证正确性，在任何时候，标记的两个副本都保持一致；在读取阶段，从每个结点读取的标记和值也都保持一致。</a:t>
            </a:r>
            <a:endParaRPr lang="zh-CN" altLang="en-US" sz="2000" dirty="0"/>
          </a:p>
        </p:txBody>
      </p:sp>
      <p:sp>
        <p:nvSpPr>
          <p:cNvPr id="3" name="矩形 2"/>
          <p:cNvSpPr/>
          <p:nvPr/>
        </p:nvSpPr>
        <p:spPr>
          <a:xfrm>
            <a:off x="7895406" y="4978203"/>
            <a:ext cx="2678938" cy="307777"/>
          </a:xfrm>
          <a:prstGeom prst="rect">
            <a:avLst/>
          </a:prstGeom>
        </p:spPr>
        <p:txBody>
          <a:bodyPr wrap="none">
            <a:spAutoFit/>
          </a:bodyPr>
          <a:lstStyle/>
          <a:p>
            <a:r>
              <a:rPr lang="zh-CN" altLang="en-US" sz="1400" dirty="0"/>
              <a:t>PRISM-RS内存块数据的布局。</a:t>
            </a:r>
          </a:p>
        </p:txBody>
      </p:sp>
    </p:spTree>
    <p:extLst>
      <p:ext uri="{BB962C8B-B14F-4D97-AF65-F5344CB8AC3E}">
        <p14:creationId xmlns:p14="http://schemas.microsoft.com/office/powerpoint/2010/main" val="122789887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892425" cy="460375"/>
          </a:xfrm>
          <a:prstGeom prst="rect">
            <a:avLst/>
          </a:prstGeom>
        </p:spPr>
        <p:txBody>
          <a:bodyPr wrap="none">
            <a:spAutoFit/>
          </a:bodyPr>
          <a:lstStyle/>
          <a:p>
            <a:r>
              <a:rPr lang="en-US" altLang="zh-CN" sz="2400" b="1" dirty="0">
                <a:ea typeface="微软雅黑" panose="020B0503020204020204" charset="-122"/>
                <a:sym typeface="Arial" panose="020B0604020202020204"/>
              </a:rPr>
              <a:t>PRISM-RS</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2704" name="Group 32704"/>
          <p:cNvGrpSpPr/>
          <p:nvPr/>
        </p:nvGrpSpPr>
        <p:grpSpPr>
          <a:xfrm>
            <a:off x="1527121" y="3265728"/>
            <a:ext cx="4656323" cy="2408152"/>
            <a:chOff x="-17158" y="-25477"/>
            <a:chExt cx="2374020" cy="1228113"/>
          </a:xfrm>
        </p:grpSpPr>
        <p:sp>
          <p:nvSpPr>
            <p:cNvPr id="2457" name="Shape 2457"/>
            <p:cNvSpPr/>
            <p:nvPr/>
          </p:nvSpPr>
          <p:spPr>
            <a:xfrm>
              <a:off x="303248" y="98451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58" name="Shape 2458"/>
            <p:cNvSpPr/>
            <p:nvPr/>
          </p:nvSpPr>
          <p:spPr>
            <a:xfrm>
              <a:off x="2235493" y="98451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59" name="Rectangle 2459"/>
            <p:cNvSpPr/>
            <p:nvPr/>
          </p:nvSpPr>
          <p:spPr>
            <a:xfrm>
              <a:off x="208126" y="959861"/>
              <a:ext cx="70284"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2460" name="Shape 2460"/>
            <p:cNvSpPr/>
            <p:nvPr/>
          </p:nvSpPr>
          <p:spPr>
            <a:xfrm>
              <a:off x="303248" y="868529"/>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1" name="Shape 2461"/>
            <p:cNvSpPr/>
            <p:nvPr/>
          </p:nvSpPr>
          <p:spPr>
            <a:xfrm>
              <a:off x="2235493" y="868529"/>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2" name="Rectangle 2462"/>
            <p:cNvSpPr/>
            <p:nvPr/>
          </p:nvSpPr>
          <p:spPr>
            <a:xfrm>
              <a:off x="172896" y="843872"/>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20</a:t>
              </a:r>
            </a:p>
          </p:txBody>
        </p:sp>
        <p:sp>
          <p:nvSpPr>
            <p:cNvPr id="2463" name="Shape 2463"/>
            <p:cNvSpPr/>
            <p:nvPr/>
          </p:nvSpPr>
          <p:spPr>
            <a:xfrm>
              <a:off x="303248" y="752541"/>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4" name="Shape 2464"/>
            <p:cNvSpPr/>
            <p:nvPr/>
          </p:nvSpPr>
          <p:spPr>
            <a:xfrm>
              <a:off x="2235493" y="752541"/>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5" name="Rectangle 2465"/>
            <p:cNvSpPr/>
            <p:nvPr/>
          </p:nvSpPr>
          <p:spPr>
            <a:xfrm>
              <a:off x="172896" y="727883"/>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40</a:t>
              </a:r>
            </a:p>
          </p:txBody>
        </p:sp>
        <p:sp>
          <p:nvSpPr>
            <p:cNvPr id="2466" name="Shape 2466"/>
            <p:cNvSpPr/>
            <p:nvPr/>
          </p:nvSpPr>
          <p:spPr>
            <a:xfrm>
              <a:off x="303248" y="636551"/>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7" name="Shape 2467"/>
            <p:cNvSpPr/>
            <p:nvPr/>
          </p:nvSpPr>
          <p:spPr>
            <a:xfrm>
              <a:off x="2235493" y="636551"/>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68" name="Rectangle 2468"/>
            <p:cNvSpPr/>
            <p:nvPr/>
          </p:nvSpPr>
          <p:spPr>
            <a:xfrm>
              <a:off x="172896" y="611894"/>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60</a:t>
              </a:r>
            </a:p>
          </p:txBody>
        </p:sp>
        <p:sp>
          <p:nvSpPr>
            <p:cNvPr id="2469" name="Shape 2469"/>
            <p:cNvSpPr/>
            <p:nvPr/>
          </p:nvSpPr>
          <p:spPr>
            <a:xfrm>
              <a:off x="303248" y="521105"/>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0" name="Shape 2470"/>
            <p:cNvSpPr/>
            <p:nvPr/>
          </p:nvSpPr>
          <p:spPr>
            <a:xfrm>
              <a:off x="2235493" y="521105"/>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1" name="Rectangle 2471"/>
            <p:cNvSpPr/>
            <p:nvPr/>
          </p:nvSpPr>
          <p:spPr>
            <a:xfrm>
              <a:off x="172896" y="496447"/>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80</a:t>
              </a:r>
            </a:p>
          </p:txBody>
        </p:sp>
        <p:sp>
          <p:nvSpPr>
            <p:cNvPr id="2472" name="Shape 2472"/>
            <p:cNvSpPr/>
            <p:nvPr/>
          </p:nvSpPr>
          <p:spPr>
            <a:xfrm>
              <a:off x="303248" y="405116"/>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3" name="Shape 2473"/>
            <p:cNvSpPr/>
            <p:nvPr/>
          </p:nvSpPr>
          <p:spPr>
            <a:xfrm>
              <a:off x="2235493" y="405116"/>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4" name="Rectangle 2474"/>
            <p:cNvSpPr/>
            <p:nvPr/>
          </p:nvSpPr>
          <p:spPr>
            <a:xfrm>
              <a:off x="137665" y="380458"/>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100</a:t>
              </a:r>
            </a:p>
          </p:txBody>
        </p:sp>
        <p:sp>
          <p:nvSpPr>
            <p:cNvPr id="2475" name="Shape 2475"/>
            <p:cNvSpPr/>
            <p:nvPr/>
          </p:nvSpPr>
          <p:spPr>
            <a:xfrm>
              <a:off x="303248" y="28912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6" name="Shape 2476"/>
            <p:cNvSpPr/>
            <p:nvPr/>
          </p:nvSpPr>
          <p:spPr>
            <a:xfrm>
              <a:off x="2235493" y="28912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7" name="Rectangle 2477"/>
            <p:cNvSpPr/>
            <p:nvPr/>
          </p:nvSpPr>
          <p:spPr>
            <a:xfrm>
              <a:off x="137665" y="264469"/>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120</a:t>
              </a:r>
            </a:p>
          </p:txBody>
        </p:sp>
        <p:sp>
          <p:nvSpPr>
            <p:cNvPr id="2478" name="Shape 2478"/>
            <p:cNvSpPr/>
            <p:nvPr/>
          </p:nvSpPr>
          <p:spPr>
            <a:xfrm>
              <a:off x="303248" y="17313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79" name="Shape 2479"/>
            <p:cNvSpPr/>
            <p:nvPr/>
          </p:nvSpPr>
          <p:spPr>
            <a:xfrm>
              <a:off x="2235493" y="17313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80" name="Rectangle 2480"/>
            <p:cNvSpPr/>
            <p:nvPr/>
          </p:nvSpPr>
          <p:spPr>
            <a:xfrm>
              <a:off x="137665" y="148480"/>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140</a:t>
              </a:r>
            </a:p>
          </p:txBody>
        </p:sp>
        <p:sp>
          <p:nvSpPr>
            <p:cNvPr id="2481" name="Shape 2481"/>
            <p:cNvSpPr/>
            <p:nvPr/>
          </p:nvSpPr>
          <p:spPr>
            <a:xfrm>
              <a:off x="303248"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82" name="Shape 2482"/>
            <p:cNvSpPr/>
            <p:nvPr/>
          </p:nvSpPr>
          <p:spPr>
            <a:xfrm>
              <a:off x="303248"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11" name="Rectangle 30111"/>
            <p:cNvSpPr/>
            <p:nvPr/>
          </p:nvSpPr>
          <p:spPr>
            <a:xfrm>
              <a:off x="254315" y="1030322"/>
              <a:ext cx="4685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p>
          </p:txBody>
        </p:sp>
        <p:sp>
          <p:nvSpPr>
            <p:cNvPr id="30112" name="Rectangle 30112"/>
            <p:cNvSpPr/>
            <p:nvPr/>
          </p:nvSpPr>
          <p:spPr>
            <a:xfrm>
              <a:off x="289545"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2484" name="Shape 2484"/>
            <p:cNvSpPr/>
            <p:nvPr/>
          </p:nvSpPr>
          <p:spPr>
            <a:xfrm>
              <a:off x="58400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85" name="Shape 2485"/>
            <p:cNvSpPr/>
            <p:nvPr/>
          </p:nvSpPr>
          <p:spPr>
            <a:xfrm>
              <a:off x="58400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14" name="Rectangle 30114"/>
            <p:cNvSpPr/>
            <p:nvPr/>
          </p:nvSpPr>
          <p:spPr>
            <a:xfrm>
              <a:off x="570303" y="1030322"/>
              <a:ext cx="8331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13" name="Rectangle 30113"/>
            <p:cNvSpPr/>
            <p:nvPr/>
          </p:nvSpPr>
          <p:spPr>
            <a:xfrm>
              <a:off x="535073" y="1030322"/>
              <a:ext cx="4685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p>
          </p:txBody>
        </p:sp>
        <p:sp>
          <p:nvSpPr>
            <p:cNvPr id="2487" name="Shape 2487"/>
            <p:cNvSpPr/>
            <p:nvPr/>
          </p:nvSpPr>
          <p:spPr>
            <a:xfrm>
              <a:off x="86530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88" name="Shape 2488"/>
            <p:cNvSpPr/>
            <p:nvPr/>
          </p:nvSpPr>
          <p:spPr>
            <a:xfrm>
              <a:off x="86530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16" name="Rectangle 30116"/>
            <p:cNvSpPr/>
            <p:nvPr/>
          </p:nvSpPr>
          <p:spPr>
            <a:xfrm>
              <a:off x="851603" y="1030322"/>
              <a:ext cx="8331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15" name="Rectangle 30115"/>
            <p:cNvSpPr/>
            <p:nvPr/>
          </p:nvSpPr>
          <p:spPr>
            <a:xfrm>
              <a:off x="816373" y="1030322"/>
              <a:ext cx="4685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p>
          </p:txBody>
        </p:sp>
        <p:sp>
          <p:nvSpPr>
            <p:cNvPr id="2490" name="Shape 2490"/>
            <p:cNvSpPr/>
            <p:nvPr/>
          </p:nvSpPr>
          <p:spPr>
            <a:xfrm>
              <a:off x="1146065"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91" name="Shape 2491"/>
            <p:cNvSpPr/>
            <p:nvPr/>
          </p:nvSpPr>
          <p:spPr>
            <a:xfrm>
              <a:off x="1146065"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18" name="Rectangle 30118"/>
            <p:cNvSpPr/>
            <p:nvPr/>
          </p:nvSpPr>
          <p:spPr>
            <a:xfrm>
              <a:off x="1132363"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17" name="Rectangle 30117"/>
            <p:cNvSpPr/>
            <p:nvPr/>
          </p:nvSpPr>
          <p:spPr>
            <a:xfrm>
              <a:off x="1097132" y="1030322"/>
              <a:ext cx="4685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p>
          </p:txBody>
        </p:sp>
        <p:sp>
          <p:nvSpPr>
            <p:cNvPr id="2493" name="Shape 2493"/>
            <p:cNvSpPr/>
            <p:nvPr/>
          </p:nvSpPr>
          <p:spPr>
            <a:xfrm>
              <a:off x="1426823"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94" name="Shape 2494"/>
            <p:cNvSpPr/>
            <p:nvPr/>
          </p:nvSpPr>
          <p:spPr>
            <a:xfrm>
              <a:off x="1426823"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20" name="Rectangle 30120"/>
            <p:cNvSpPr/>
            <p:nvPr/>
          </p:nvSpPr>
          <p:spPr>
            <a:xfrm>
              <a:off x="1413121"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19" name="Rectangle 30119"/>
            <p:cNvSpPr/>
            <p:nvPr/>
          </p:nvSpPr>
          <p:spPr>
            <a:xfrm>
              <a:off x="1377890" y="1030322"/>
              <a:ext cx="4685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8</a:t>
              </a:r>
            </a:p>
          </p:txBody>
        </p:sp>
        <p:sp>
          <p:nvSpPr>
            <p:cNvPr id="2496" name="Shape 2496"/>
            <p:cNvSpPr/>
            <p:nvPr/>
          </p:nvSpPr>
          <p:spPr>
            <a:xfrm>
              <a:off x="1707581"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497" name="Shape 2497"/>
            <p:cNvSpPr/>
            <p:nvPr/>
          </p:nvSpPr>
          <p:spPr>
            <a:xfrm>
              <a:off x="1707581"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22" name="Rectangle 30122"/>
            <p:cNvSpPr/>
            <p:nvPr/>
          </p:nvSpPr>
          <p:spPr>
            <a:xfrm>
              <a:off x="1711494"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21" name="Rectangle 30121"/>
            <p:cNvSpPr/>
            <p:nvPr/>
          </p:nvSpPr>
          <p:spPr>
            <a:xfrm>
              <a:off x="1641034" y="1030322"/>
              <a:ext cx="93713"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10</a:t>
              </a:r>
            </a:p>
          </p:txBody>
        </p:sp>
        <p:sp>
          <p:nvSpPr>
            <p:cNvPr id="2499" name="Shape 2499"/>
            <p:cNvSpPr/>
            <p:nvPr/>
          </p:nvSpPr>
          <p:spPr>
            <a:xfrm>
              <a:off x="1988881"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00" name="Shape 2500"/>
            <p:cNvSpPr/>
            <p:nvPr/>
          </p:nvSpPr>
          <p:spPr>
            <a:xfrm>
              <a:off x="1988881"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24" name="Rectangle 30124"/>
            <p:cNvSpPr/>
            <p:nvPr/>
          </p:nvSpPr>
          <p:spPr>
            <a:xfrm>
              <a:off x="1992794"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23" name="Rectangle 30123"/>
            <p:cNvSpPr/>
            <p:nvPr/>
          </p:nvSpPr>
          <p:spPr>
            <a:xfrm>
              <a:off x="1922334" y="1030322"/>
              <a:ext cx="93713"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12</a:t>
              </a:r>
            </a:p>
          </p:txBody>
        </p:sp>
        <p:sp>
          <p:nvSpPr>
            <p:cNvPr id="2502" name="Shape 2502"/>
            <p:cNvSpPr/>
            <p:nvPr/>
          </p:nvSpPr>
          <p:spPr>
            <a:xfrm>
              <a:off x="226963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03" name="Shape 2503"/>
            <p:cNvSpPr/>
            <p:nvPr/>
          </p:nvSpPr>
          <p:spPr>
            <a:xfrm>
              <a:off x="226963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25" name="Rectangle 30125"/>
            <p:cNvSpPr/>
            <p:nvPr/>
          </p:nvSpPr>
          <p:spPr>
            <a:xfrm>
              <a:off x="2203092" y="1030322"/>
              <a:ext cx="93713"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14</a:t>
              </a:r>
            </a:p>
          </p:txBody>
        </p:sp>
        <p:sp>
          <p:nvSpPr>
            <p:cNvPr id="30126" name="Rectangle 30126"/>
            <p:cNvSpPr/>
            <p:nvPr/>
          </p:nvSpPr>
          <p:spPr>
            <a:xfrm>
              <a:off x="2273552" y="1030322"/>
              <a:ext cx="83310"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8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2505" name="Shape 2505"/>
            <p:cNvSpPr/>
            <p:nvPr/>
          </p:nvSpPr>
          <p:spPr>
            <a:xfrm>
              <a:off x="303248" y="173138"/>
              <a:ext cx="1966392" cy="811380"/>
            </a:xfrm>
            <a:custGeom>
              <a:avLst/>
              <a:gdLst/>
              <a:ahLst/>
              <a:cxnLst/>
              <a:rect l="0" t="0" r="0" b="0"/>
              <a:pathLst>
                <a:path w="1966392" h="811380">
                  <a:moveTo>
                    <a:pt x="0" y="0"/>
                  </a:moveTo>
                  <a:lnTo>
                    <a:pt x="0" y="811380"/>
                  </a:lnTo>
                  <a:lnTo>
                    <a:pt x="1966392" y="811380"/>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2506" name="Rectangle 2506"/>
            <p:cNvSpPr/>
            <p:nvPr/>
          </p:nvSpPr>
          <p:spPr>
            <a:xfrm rot="-5399999">
              <a:off x="-153181" y="601203"/>
              <a:ext cx="356482"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延迟</a:t>
              </a: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p:txBody>
        </p:sp>
        <p:sp>
          <p:nvSpPr>
            <p:cNvPr id="2507" name="Rectangle 2507"/>
            <p:cNvSpPr/>
            <p:nvPr/>
          </p:nvSpPr>
          <p:spPr>
            <a:xfrm rot="-5399999">
              <a:off x="-4540" y="563594"/>
              <a:ext cx="59262" cy="67341"/>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200" kern="100">
                  <a:solidFill>
                    <a:srgbClr val="000000"/>
                  </a:solidFill>
                  <a:latin typeface="Segoe UI Symbol" panose="020B0502040204020203"/>
                  <a:ea typeface="Segoe UI Symbol" panose="020B0502040204020203"/>
                  <a:cs typeface="Segoe UI Symbol" panose="020B0502040204020203"/>
                  <a:sym typeface="Times New Roman" panose="02020603050405020304"/>
                </a:rPr>
                <a:t>µ</a:t>
              </a:r>
            </a:p>
          </p:txBody>
        </p:sp>
        <p:sp>
          <p:nvSpPr>
            <p:cNvPr id="2508" name="Rectangle 2508"/>
            <p:cNvSpPr/>
            <p:nvPr/>
          </p:nvSpPr>
          <p:spPr>
            <a:xfrm rot="-5399999">
              <a:off x="8387" y="512124"/>
              <a:ext cx="67661"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0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S）</a:t>
              </a:r>
            </a:p>
          </p:txBody>
        </p:sp>
        <p:sp>
          <p:nvSpPr>
            <p:cNvPr id="2509" name="Rectangle 2509"/>
            <p:cNvSpPr/>
            <p:nvPr/>
          </p:nvSpPr>
          <p:spPr>
            <a:xfrm>
              <a:off x="974197" y="1118202"/>
              <a:ext cx="747076"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20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吞吐量</a:t>
              </a:r>
              <a:r>
                <a:rPr lang="en-US" altLang="zh-CN" sz="120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(TXNS/s</a:t>
              </a:r>
              <a:r>
                <a:rPr lang="en-US" altLang="zh-CN" sz="8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p:txBody>
        </p:sp>
        <p:sp>
          <p:nvSpPr>
            <p:cNvPr id="2510" name="Rectangle 2510"/>
            <p:cNvSpPr/>
            <p:nvPr/>
          </p:nvSpPr>
          <p:spPr>
            <a:xfrm>
              <a:off x="666717" y="-14144"/>
              <a:ext cx="452913"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ABDLOCK</a:t>
              </a:r>
            </a:p>
          </p:txBody>
        </p:sp>
        <p:sp>
          <p:nvSpPr>
            <p:cNvPr id="2511" name="Shape 2511"/>
            <p:cNvSpPr/>
            <p:nvPr/>
          </p:nvSpPr>
          <p:spPr>
            <a:xfrm>
              <a:off x="1083192" y="30591"/>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2512" name="Shape 2512"/>
            <p:cNvSpPr/>
            <p:nvPr/>
          </p:nvSpPr>
          <p:spPr>
            <a:xfrm>
              <a:off x="437665" y="607825"/>
              <a:ext cx="1003792" cy="281300"/>
            </a:xfrm>
            <a:custGeom>
              <a:avLst/>
              <a:gdLst/>
              <a:ahLst/>
              <a:cxnLst/>
              <a:rect l="0" t="0" r="0" b="0"/>
              <a:pathLst>
                <a:path w="1003792" h="281300">
                  <a:moveTo>
                    <a:pt x="0" y="281300"/>
                  </a:moveTo>
                  <a:lnTo>
                    <a:pt x="117615" y="278048"/>
                  </a:lnTo>
                  <a:lnTo>
                    <a:pt x="334959" y="271002"/>
                  </a:lnTo>
                  <a:lnTo>
                    <a:pt x="545798" y="267208"/>
                  </a:lnTo>
                  <a:lnTo>
                    <a:pt x="797288" y="256910"/>
                  </a:lnTo>
                  <a:lnTo>
                    <a:pt x="927369" y="235772"/>
                  </a:lnTo>
                  <a:lnTo>
                    <a:pt x="979944" y="197290"/>
                  </a:lnTo>
                  <a:lnTo>
                    <a:pt x="1003792" y="130623"/>
                  </a:lnTo>
                  <a:lnTo>
                    <a:pt x="986448"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2513" name="Shape 2513"/>
            <p:cNvSpPr/>
            <p:nvPr/>
          </p:nvSpPr>
          <p:spPr>
            <a:xfrm>
              <a:off x="418885" y="870346"/>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4" name="Shape 2514"/>
            <p:cNvSpPr/>
            <p:nvPr/>
          </p:nvSpPr>
          <p:spPr>
            <a:xfrm>
              <a:off x="536501" y="867094"/>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5" name="Shape 2515"/>
            <p:cNvSpPr/>
            <p:nvPr/>
          </p:nvSpPr>
          <p:spPr>
            <a:xfrm>
              <a:off x="753844" y="860048"/>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6" name="Shape 2516"/>
            <p:cNvSpPr/>
            <p:nvPr/>
          </p:nvSpPr>
          <p:spPr>
            <a:xfrm>
              <a:off x="964684" y="856254"/>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7" name="Shape 2517"/>
            <p:cNvSpPr/>
            <p:nvPr/>
          </p:nvSpPr>
          <p:spPr>
            <a:xfrm>
              <a:off x="1216178" y="845956"/>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8" name="Shape 2518"/>
            <p:cNvSpPr/>
            <p:nvPr/>
          </p:nvSpPr>
          <p:spPr>
            <a:xfrm>
              <a:off x="1346259" y="824818"/>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19" name="Shape 2519"/>
            <p:cNvSpPr/>
            <p:nvPr/>
          </p:nvSpPr>
          <p:spPr>
            <a:xfrm>
              <a:off x="1398834" y="786336"/>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20" name="Shape 2520"/>
            <p:cNvSpPr/>
            <p:nvPr/>
          </p:nvSpPr>
          <p:spPr>
            <a:xfrm>
              <a:off x="1422682" y="719669"/>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21" name="Shape 2521"/>
            <p:cNvSpPr/>
            <p:nvPr/>
          </p:nvSpPr>
          <p:spPr>
            <a:xfrm>
              <a:off x="1405338" y="589046"/>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22" name="Shape 2522"/>
            <p:cNvSpPr/>
            <p:nvPr/>
          </p:nvSpPr>
          <p:spPr>
            <a:xfrm>
              <a:off x="1144634" y="11816"/>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523" name="Rectangle 2523"/>
            <p:cNvSpPr/>
            <p:nvPr/>
          </p:nvSpPr>
          <p:spPr>
            <a:xfrm>
              <a:off x="193089" y="53080"/>
              <a:ext cx="1165971"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2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ABDLOCK（软件RDMA）</a:t>
              </a:r>
            </a:p>
          </p:txBody>
        </p:sp>
        <p:sp>
          <p:nvSpPr>
            <p:cNvPr id="2524" name="Shape 2524"/>
            <p:cNvSpPr/>
            <p:nvPr/>
          </p:nvSpPr>
          <p:spPr>
            <a:xfrm>
              <a:off x="1083192" y="101051"/>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2525" name="Shape 2525"/>
            <p:cNvSpPr/>
            <p:nvPr/>
          </p:nvSpPr>
          <p:spPr>
            <a:xfrm>
              <a:off x="370998" y="202948"/>
              <a:ext cx="1006502" cy="594037"/>
            </a:xfrm>
            <a:custGeom>
              <a:avLst/>
              <a:gdLst/>
              <a:ahLst/>
              <a:cxnLst/>
              <a:rect l="0" t="0" r="0" b="0"/>
              <a:pathLst>
                <a:path w="1006502" h="594037">
                  <a:moveTo>
                    <a:pt x="0" y="594037"/>
                  </a:moveTo>
                  <a:lnTo>
                    <a:pt x="65041" y="590243"/>
                  </a:lnTo>
                  <a:lnTo>
                    <a:pt x="178319" y="575066"/>
                  </a:lnTo>
                  <a:lnTo>
                    <a:pt x="280758" y="562601"/>
                  </a:lnTo>
                  <a:lnTo>
                    <a:pt x="414091" y="540920"/>
                  </a:lnTo>
                  <a:lnTo>
                    <a:pt x="598373" y="453116"/>
                  </a:lnTo>
                  <a:lnTo>
                    <a:pt x="721950" y="379403"/>
                  </a:lnTo>
                  <a:lnTo>
                    <a:pt x="814633" y="301896"/>
                  </a:lnTo>
                  <a:lnTo>
                    <a:pt x="944172" y="170189"/>
                  </a:lnTo>
                  <a:lnTo>
                    <a:pt x="1006502"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243" name="Shape 38243"/>
            <p:cNvSpPr/>
            <p:nvPr/>
          </p:nvSpPr>
          <p:spPr>
            <a:xfrm>
              <a:off x="352219" y="778205"/>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4" name="Shape 38244"/>
            <p:cNvSpPr/>
            <p:nvPr/>
          </p:nvSpPr>
          <p:spPr>
            <a:xfrm>
              <a:off x="417260" y="774411"/>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5" name="Shape 38245"/>
            <p:cNvSpPr/>
            <p:nvPr/>
          </p:nvSpPr>
          <p:spPr>
            <a:xfrm>
              <a:off x="530538" y="759235"/>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6" name="Shape 38246"/>
            <p:cNvSpPr/>
            <p:nvPr/>
          </p:nvSpPr>
          <p:spPr>
            <a:xfrm>
              <a:off x="632977" y="746769"/>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7" name="Shape 38247"/>
            <p:cNvSpPr/>
            <p:nvPr/>
          </p:nvSpPr>
          <p:spPr>
            <a:xfrm>
              <a:off x="766310" y="725089"/>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8" name="Shape 38248"/>
            <p:cNvSpPr/>
            <p:nvPr/>
          </p:nvSpPr>
          <p:spPr>
            <a:xfrm>
              <a:off x="950592" y="637284"/>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49" name="Shape 38249"/>
            <p:cNvSpPr/>
            <p:nvPr/>
          </p:nvSpPr>
          <p:spPr>
            <a:xfrm>
              <a:off x="1074173" y="563572"/>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50" name="Shape 38250"/>
            <p:cNvSpPr/>
            <p:nvPr/>
          </p:nvSpPr>
          <p:spPr>
            <a:xfrm>
              <a:off x="1166856" y="486065"/>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51" name="Shape 38251"/>
            <p:cNvSpPr/>
            <p:nvPr/>
          </p:nvSpPr>
          <p:spPr>
            <a:xfrm>
              <a:off x="1296395" y="354358"/>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52" name="Shape 38252"/>
            <p:cNvSpPr/>
            <p:nvPr/>
          </p:nvSpPr>
          <p:spPr>
            <a:xfrm>
              <a:off x="1358725" y="18416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53" name="Shape 38253"/>
            <p:cNvSpPr/>
            <p:nvPr/>
          </p:nvSpPr>
          <p:spPr>
            <a:xfrm>
              <a:off x="1144634" y="82276"/>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2537" name="Rectangle 2537"/>
            <p:cNvSpPr/>
            <p:nvPr/>
          </p:nvSpPr>
          <p:spPr>
            <a:xfrm>
              <a:off x="1372139" y="-25477"/>
              <a:ext cx="427048"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600" kern="100">
                  <a:solidFill>
                    <a:srgbClr val="000000"/>
                  </a:solidFill>
                  <a:latin typeface="Calibri" panose="020F0502020204030204"/>
                  <a:ea typeface="黑体" panose="02010609060101010101" charset="-122"/>
                  <a:cs typeface="Calibri" panose="020F0502020204030204"/>
                  <a:sym typeface="Times New Roman" panose="02020603050405020304"/>
                </a:rPr>
                <a:t>PRISM-RS</a:t>
              </a:r>
            </a:p>
          </p:txBody>
        </p:sp>
        <p:sp>
          <p:nvSpPr>
            <p:cNvPr id="2538" name="Shape 2538"/>
            <p:cNvSpPr/>
            <p:nvPr/>
          </p:nvSpPr>
          <p:spPr>
            <a:xfrm>
              <a:off x="447421" y="626795"/>
              <a:ext cx="1556094" cy="271544"/>
            </a:xfrm>
            <a:custGeom>
              <a:avLst/>
              <a:gdLst/>
              <a:ahLst/>
              <a:cxnLst/>
              <a:rect l="0" t="0" r="0" b="0"/>
              <a:pathLst>
                <a:path w="1556094" h="271544">
                  <a:moveTo>
                    <a:pt x="0" y="271544"/>
                  </a:moveTo>
                  <a:lnTo>
                    <a:pt x="140379" y="271002"/>
                  </a:lnTo>
                  <a:lnTo>
                    <a:pt x="378861" y="263414"/>
                  </a:lnTo>
                  <a:lnTo>
                    <a:pt x="592953" y="257452"/>
                  </a:lnTo>
                  <a:lnTo>
                    <a:pt x="858535" y="246070"/>
                  </a:lnTo>
                  <a:lnTo>
                    <a:pt x="1037938" y="230894"/>
                  </a:lnTo>
                  <a:lnTo>
                    <a:pt x="1246610" y="205420"/>
                  </a:lnTo>
                  <a:lnTo>
                    <a:pt x="1405959" y="171273"/>
                  </a:lnTo>
                  <a:lnTo>
                    <a:pt x="1524116" y="110027"/>
                  </a:lnTo>
                  <a:lnTo>
                    <a:pt x="1556094"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2539" name="Shape 2539"/>
            <p:cNvSpPr/>
            <p:nvPr/>
          </p:nvSpPr>
          <p:spPr>
            <a:xfrm flipV="1">
              <a:off x="1799101" y="10793"/>
              <a:ext cx="144718" cy="38861"/>
            </a:xfrm>
            <a:custGeom>
              <a:avLst/>
              <a:gdLst/>
              <a:ahLst/>
              <a:cxnLst/>
              <a:rect l="0" t="0" r="0" b="0"/>
              <a:pathLst>
                <a:path w="95998">
                  <a:moveTo>
                    <a:pt x="95998" y="0"/>
                  </a:moveTo>
                  <a:lnTo>
                    <a:pt x="0"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2540" name="Shape 2540"/>
            <p:cNvSpPr/>
            <p:nvPr/>
          </p:nvSpPr>
          <p:spPr>
            <a:xfrm>
              <a:off x="420105" y="867746"/>
              <a:ext cx="54632" cy="44254"/>
            </a:xfrm>
            <a:custGeom>
              <a:avLst/>
              <a:gdLst/>
              <a:ahLst/>
              <a:cxnLst/>
              <a:rect l="0" t="0" r="0" b="0"/>
              <a:pathLst>
                <a:path w="54632" h="44254">
                  <a:moveTo>
                    <a:pt x="27316" y="0"/>
                  </a:moveTo>
                  <a:lnTo>
                    <a:pt x="54632" y="44254"/>
                  </a:lnTo>
                  <a:lnTo>
                    <a:pt x="0" y="44254"/>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1" name="Shape 2541"/>
            <p:cNvSpPr/>
            <p:nvPr/>
          </p:nvSpPr>
          <p:spPr>
            <a:xfrm>
              <a:off x="560484" y="867204"/>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2" name="Shape 2542"/>
            <p:cNvSpPr/>
            <p:nvPr/>
          </p:nvSpPr>
          <p:spPr>
            <a:xfrm>
              <a:off x="798966" y="859616"/>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3" name="Shape 2543"/>
            <p:cNvSpPr/>
            <p:nvPr/>
          </p:nvSpPr>
          <p:spPr>
            <a:xfrm>
              <a:off x="1013058" y="853654"/>
              <a:ext cx="54633" cy="44255"/>
            </a:xfrm>
            <a:custGeom>
              <a:avLst/>
              <a:gdLst/>
              <a:ahLst/>
              <a:cxnLst/>
              <a:rect l="0" t="0" r="0" b="0"/>
              <a:pathLst>
                <a:path w="54633" h="44255">
                  <a:moveTo>
                    <a:pt x="27316" y="0"/>
                  </a:moveTo>
                  <a:lnTo>
                    <a:pt x="54633"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4" name="Shape 2544"/>
            <p:cNvSpPr/>
            <p:nvPr/>
          </p:nvSpPr>
          <p:spPr>
            <a:xfrm>
              <a:off x="1278639" y="84227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5" name="Shape 2545"/>
            <p:cNvSpPr/>
            <p:nvPr/>
          </p:nvSpPr>
          <p:spPr>
            <a:xfrm>
              <a:off x="1458042" y="82709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6" name="Shape 2546"/>
            <p:cNvSpPr/>
            <p:nvPr/>
          </p:nvSpPr>
          <p:spPr>
            <a:xfrm>
              <a:off x="1666714" y="80162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7" name="Shape 2547"/>
            <p:cNvSpPr/>
            <p:nvPr/>
          </p:nvSpPr>
          <p:spPr>
            <a:xfrm>
              <a:off x="1826063" y="767475"/>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8" name="Shape 2548"/>
            <p:cNvSpPr/>
            <p:nvPr/>
          </p:nvSpPr>
          <p:spPr>
            <a:xfrm>
              <a:off x="1944220" y="706228"/>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49" name="Shape 2549"/>
            <p:cNvSpPr/>
            <p:nvPr/>
          </p:nvSpPr>
          <p:spPr>
            <a:xfrm>
              <a:off x="1976198" y="59620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50" name="Shape 2550"/>
            <p:cNvSpPr/>
            <p:nvPr/>
          </p:nvSpPr>
          <p:spPr>
            <a:xfrm>
              <a:off x="1852195" y="24719"/>
              <a:ext cx="38850" cy="45661"/>
            </a:xfrm>
            <a:custGeom>
              <a:avLst/>
              <a:gdLst/>
              <a:ahLst/>
              <a:cxnLst/>
              <a:rect l="0" t="0" r="0" b="0"/>
              <a:pathLst>
                <a:path w="43035" h="44249">
                  <a:moveTo>
                    <a:pt x="27317" y="0"/>
                  </a:moveTo>
                  <a:lnTo>
                    <a:pt x="43035" y="25460"/>
                  </a:lnTo>
                  <a:lnTo>
                    <a:pt x="43035" y="44249"/>
                  </a:lnTo>
                  <a:lnTo>
                    <a:pt x="0" y="44249"/>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2551" name="Shape 2551"/>
            <p:cNvSpPr/>
            <p:nvPr/>
          </p:nvSpPr>
          <p:spPr>
            <a:xfrm>
              <a:off x="303248" y="173138"/>
              <a:ext cx="1966392" cy="811380"/>
            </a:xfrm>
            <a:custGeom>
              <a:avLst/>
              <a:gdLst/>
              <a:ahLst/>
              <a:cxnLst/>
              <a:rect l="0" t="0" r="0" b="0"/>
              <a:pathLst>
                <a:path w="1966392" h="811380">
                  <a:moveTo>
                    <a:pt x="0" y="0"/>
                  </a:moveTo>
                  <a:lnTo>
                    <a:pt x="0" y="811380"/>
                  </a:lnTo>
                  <a:lnTo>
                    <a:pt x="1966392" y="811380"/>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grpSp>
        <p:nvGrpSpPr>
          <p:cNvPr id="32728" name="Group 32728"/>
          <p:cNvGrpSpPr/>
          <p:nvPr/>
        </p:nvGrpSpPr>
        <p:grpSpPr>
          <a:xfrm>
            <a:off x="6397888" y="3390239"/>
            <a:ext cx="4310416" cy="2308256"/>
            <a:chOff x="-183" y="-41104"/>
            <a:chExt cx="2357546" cy="1255617"/>
          </a:xfrm>
        </p:grpSpPr>
        <p:sp>
          <p:nvSpPr>
            <p:cNvPr id="2555" name="Shape 2555"/>
            <p:cNvSpPr/>
            <p:nvPr/>
          </p:nvSpPr>
          <p:spPr>
            <a:xfrm>
              <a:off x="303248" y="978585"/>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56" name="Shape 2556"/>
            <p:cNvSpPr/>
            <p:nvPr/>
          </p:nvSpPr>
          <p:spPr>
            <a:xfrm>
              <a:off x="2235493" y="978585"/>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57" name="Rectangle 2557"/>
            <p:cNvSpPr/>
            <p:nvPr/>
          </p:nvSpPr>
          <p:spPr>
            <a:xfrm>
              <a:off x="208126" y="953927"/>
              <a:ext cx="70284"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2558" name="Shape 2558"/>
            <p:cNvSpPr/>
            <p:nvPr/>
          </p:nvSpPr>
          <p:spPr>
            <a:xfrm>
              <a:off x="303248" y="852840"/>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59" name="Shape 2559"/>
            <p:cNvSpPr/>
            <p:nvPr/>
          </p:nvSpPr>
          <p:spPr>
            <a:xfrm>
              <a:off x="2235493" y="852840"/>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0" name="Rectangle 2560"/>
            <p:cNvSpPr/>
            <p:nvPr/>
          </p:nvSpPr>
          <p:spPr>
            <a:xfrm>
              <a:off x="172896" y="828182"/>
              <a:ext cx="117141"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20</a:t>
              </a:r>
            </a:p>
          </p:txBody>
        </p:sp>
        <p:sp>
          <p:nvSpPr>
            <p:cNvPr id="2561" name="Shape 2561"/>
            <p:cNvSpPr/>
            <p:nvPr/>
          </p:nvSpPr>
          <p:spPr>
            <a:xfrm>
              <a:off x="303248" y="726553"/>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2" name="Shape 2562"/>
            <p:cNvSpPr/>
            <p:nvPr/>
          </p:nvSpPr>
          <p:spPr>
            <a:xfrm>
              <a:off x="2235493" y="726553"/>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3" name="Rectangle 2563"/>
            <p:cNvSpPr/>
            <p:nvPr/>
          </p:nvSpPr>
          <p:spPr>
            <a:xfrm>
              <a:off x="172896" y="701895"/>
              <a:ext cx="117141"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40</a:t>
              </a:r>
            </a:p>
          </p:txBody>
        </p:sp>
        <p:sp>
          <p:nvSpPr>
            <p:cNvPr id="2564" name="Shape 2564"/>
            <p:cNvSpPr/>
            <p:nvPr/>
          </p:nvSpPr>
          <p:spPr>
            <a:xfrm>
              <a:off x="303248" y="60080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5" name="Shape 2565"/>
            <p:cNvSpPr/>
            <p:nvPr/>
          </p:nvSpPr>
          <p:spPr>
            <a:xfrm>
              <a:off x="2235493" y="60080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6" name="Rectangle 2566"/>
            <p:cNvSpPr/>
            <p:nvPr/>
          </p:nvSpPr>
          <p:spPr>
            <a:xfrm>
              <a:off x="172896" y="576150"/>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60</a:t>
              </a:r>
            </a:p>
          </p:txBody>
        </p:sp>
        <p:sp>
          <p:nvSpPr>
            <p:cNvPr id="2567" name="Shape 2567"/>
            <p:cNvSpPr/>
            <p:nvPr/>
          </p:nvSpPr>
          <p:spPr>
            <a:xfrm>
              <a:off x="303248" y="474521"/>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8" name="Shape 2568"/>
            <p:cNvSpPr/>
            <p:nvPr/>
          </p:nvSpPr>
          <p:spPr>
            <a:xfrm>
              <a:off x="2235493" y="474521"/>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69" name="Rectangle 2569"/>
            <p:cNvSpPr/>
            <p:nvPr/>
          </p:nvSpPr>
          <p:spPr>
            <a:xfrm>
              <a:off x="172896" y="449864"/>
              <a:ext cx="117141"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80</a:t>
              </a:r>
            </a:p>
          </p:txBody>
        </p:sp>
        <p:sp>
          <p:nvSpPr>
            <p:cNvPr id="2570" name="Shape 2570"/>
            <p:cNvSpPr/>
            <p:nvPr/>
          </p:nvSpPr>
          <p:spPr>
            <a:xfrm>
              <a:off x="303248" y="348776"/>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1" name="Shape 2571"/>
            <p:cNvSpPr/>
            <p:nvPr/>
          </p:nvSpPr>
          <p:spPr>
            <a:xfrm>
              <a:off x="2235493" y="348776"/>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2" name="Rectangle 2572"/>
            <p:cNvSpPr/>
            <p:nvPr/>
          </p:nvSpPr>
          <p:spPr>
            <a:xfrm>
              <a:off x="137665" y="324118"/>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100</a:t>
              </a:r>
            </a:p>
          </p:txBody>
        </p:sp>
        <p:sp>
          <p:nvSpPr>
            <p:cNvPr id="2573" name="Shape 2573"/>
            <p:cNvSpPr/>
            <p:nvPr/>
          </p:nvSpPr>
          <p:spPr>
            <a:xfrm>
              <a:off x="303248" y="222489"/>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4" name="Shape 2574"/>
            <p:cNvSpPr/>
            <p:nvPr/>
          </p:nvSpPr>
          <p:spPr>
            <a:xfrm>
              <a:off x="2235493" y="222489"/>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5" name="Rectangle 2575"/>
            <p:cNvSpPr/>
            <p:nvPr/>
          </p:nvSpPr>
          <p:spPr>
            <a:xfrm>
              <a:off x="137665" y="197832"/>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120</a:t>
              </a:r>
            </a:p>
          </p:txBody>
        </p:sp>
        <p:sp>
          <p:nvSpPr>
            <p:cNvPr id="2576" name="Shape 2576"/>
            <p:cNvSpPr/>
            <p:nvPr/>
          </p:nvSpPr>
          <p:spPr>
            <a:xfrm>
              <a:off x="303248" y="96744"/>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7" name="Shape 2577"/>
            <p:cNvSpPr/>
            <p:nvPr/>
          </p:nvSpPr>
          <p:spPr>
            <a:xfrm>
              <a:off x="2235493" y="96744"/>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78" name="Rectangle 2578"/>
            <p:cNvSpPr/>
            <p:nvPr/>
          </p:nvSpPr>
          <p:spPr>
            <a:xfrm>
              <a:off x="137665" y="72086"/>
              <a:ext cx="163997"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140</a:t>
              </a:r>
            </a:p>
          </p:txBody>
        </p:sp>
        <p:sp>
          <p:nvSpPr>
            <p:cNvPr id="2579" name="Shape 2579"/>
            <p:cNvSpPr/>
            <p:nvPr/>
          </p:nvSpPr>
          <p:spPr>
            <a:xfrm>
              <a:off x="303248"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0" name="Shape 2580"/>
            <p:cNvSpPr/>
            <p:nvPr/>
          </p:nvSpPr>
          <p:spPr>
            <a:xfrm>
              <a:off x="303248"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1" name="Rectangle 2581"/>
            <p:cNvSpPr/>
            <p:nvPr/>
          </p:nvSpPr>
          <p:spPr>
            <a:xfrm>
              <a:off x="276825" y="1024388"/>
              <a:ext cx="70284"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2582" name="Shape 2582"/>
            <p:cNvSpPr/>
            <p:nvPr/>
          </p:nvSpPr>
          <p:spPr>
            <a:xfrm>
              <a:off x="631160"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3" name="Shape 2583"/>
            <p:cNvSpPr/>
            <p:nvPr/>
          </p:nvSpPr>
          <p:spPr>
            <a:xfrm>
              <a:off x="631160"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4" name="Rectangle 2584"/>
            <p:cNvSpPr/>
            <p:nvPr/>
          </p:nvSpPr>
          <p:spPr>
            <a:xfrm>
              <a:off x="578315" y="1024388"/>
              <a:ext cx="140569"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0.2</a:t>
              </a:r>
            </a:p>
          </p:txBody>
        </p:sp>
        <p:sp>
          <p:nvSpPr>
            <p:cNvPr id="2585" name="Shape 2585"/>
            <p:cNvSpPr/>
            <p:nvPr/>
          </p:nvSpPr>
          <p:spPr>
            <a:xfrm>
              <a:off x="958531"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6" name="Shape 2586"/>
            <p:cNvSpPr/>
            <p:nvPr/>
          </p:nvSpPr>
          <p:spPr>
            <a:xfrm>
              <a:off x="958531"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7" name="Rectangle 2587"/>
            <p:cNvSpPr/>
            <p:nvPr/>
          </p:nvSpPr>
          <p:spPr>
            <a:xfrm>
              <a:off x="905686" y="1024388"/>
              <a:ext cx="140569"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0.4</a:t>
              </a:r>
            </a:p>
          </p:txBody>
        </p:sp>
        <p:sp>
          <p:nvSpPr>
            <p:cNvPr id="2588" name="Shape 2588"/>
            <p:cNvSpPr/>
            <p:nvPr/>
          </p:nvSpPr>
          <p:spPr>
            <a:xfrm>
              <a:off x="1286444"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89" name="Shape 2589"/>
            <p:cNvSpPr/>
            <p:nvPr/>
          </p:nvSpPr>
          <p:spPr>
            <a:xfrm>
              <a:off x="1286444"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0" name="Rectangle 2590"/>
            <p:cNvSpPr/>
            <p:nvPr/>
          </p:nvSpPr>
          <p:spPr>
            <a:xfrm>
              <a:off x="1233598" y="1024388"/>
              <a:ext cx="140569"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0.6</a:t>
              </a:r>
            </a:p>
          </p:txBody>
        </p:sp>
        <p:sp>
          <p:nvSpPr>
            <p:cNvPr id="2591" name="Shape 2591"/>
            <p:cNvSpPr/>
            <p:nvPr/>
          </p:nvSpPr>
          <p:spPr>
            <a:xfrm>
              <a:off x="1614356"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2" name="Shape 2592"/>
            <p:cNvSpPr/>
            <p:nvPr/>
          </p:nvSpPr>
          <p:spPr>
            <a:xfrm>
              <a:off x="1614356"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3" name="Rectangle 2593"/>
            <p:cNvSpPr/>
            <p:nvPr/>
          </p:nvSpPr>
          <p:spPr>
            <a:xfrm>
              <a:off x="1561511" y="1024388"/>
              <a:ext cx="140569"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0.8</a:t>
              </a:r>
            </a:p>
          </p:txBody>
        </p:sp>
        <p:sp>
          <p:nvSpPr>
            <p:cNvPr id="2594" name="Shape 2594"/>
            <p:cNvSpPr/>
            <p:nvPr/>
          </p:nvSpPr>
          <p:spPr>
            <a:xfrm>
              <a:off x="1941727"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5" name="Shape 2595"/>
            <p:cNvSpPr/>
            <p:nvPr/>
          </p:nvSpPr>
          <p:spPr>
            <a:xfrm>
              <a:off x="1941727"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6" name="Rectangle 2596"/>
            <p:cNvSpPr/>
            <p:nvPr/>
          </p:nvSpPr>
          <p:spPr>
            <a:xfrm>
              <a:off x="1915310" y="1024388"/>
              <a:ext cx="70284"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a:t>
              </a:r>
            </a:p>
          </p:txBody>
        </p:sp>
        <p:sp>
          <p:nvSpPr>
            <p:cNvPr id="2597" name="Shape 2597"/>
            <p:cNvSpPr/>
            <p:nvPr/>
          </p:nvSpPr>
          <p:spPr>
            <a:xfrm>
              <a:off x="2269639" y="944439"/>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8" name="Shape 2598"/>
            <p:cNvSpPr/>
            <p:nvPr/>
          </p:nvSpPr>
          <p:spPr>
            <a:xfrm>
              <a:off x="2269639" y="96744"/>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2599" name="Rectangle 2599"/>
            <p:cNvSpPr/>
            <p:nvPr/>
          </p:nvSpPr>
          <p:spPr>
            <a:xfrm>
              <a:off x="2216794" y="1024388"/>
              <a:ext cx="140569" cy="8443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1.2</a:t>
              </a:r>
            </a:p>
          </p:txBody>
        </p:sp>
        <p:sp>
          <p:nvSpPr>
            <p:cNvPr id="2600" name="Shape 2600"/>
            <p:cNvSpPr/>
            <p:nvPr/>
          </p:nvSpPr>
          <p:spPr>
            <a:xfrm>
              <a:off x="303248" y="96744"/>
              <a:ext cx="1966392" cy="881841"/>
            </a:xfrm>
            <a:custGeom>
              <a:avLst/>
              <a:gdLst/>
              <a:ahLst/>
              <a:cxnLst/>
              <a:rect l="0" t="0" r="0" b="0"/>
              <a:pathLst>
                <a:path w="1966392" h="881841">
                  <a:moveTo>
                    <a:pt x="0" y="0"/>
                  </a:moveTo>
                  <a:lnTo>
                    <a:pt x="0" y="881841"/>
                  </a:lnTo>
                  <a:lnTo>
                    <a:pt x="1966392" y="881841"/>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2601" name="Rectangle 2601"/>
            <p:cNvSpPr/>
            <p:nvPr/>
          </p:nvSpPr>
          <p:spPr>
            <a:xfrm rot="-5399999">
              <a:off x="-136023" y="566346"/>
              <a:ext cx="356482"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延迟(</a:t>
              </a:r>
            </a:p>
          </p:txBody>
        </p:sp>
        <p:sp>
          <p:nvSpPr>
            <p:cNvPr id="2602" name="Rectangle 2602"/>
            <p:cNvSpPr/>
            <p:nvPr/>
          </p:nvSpPr>
          <p:spPr>
            <a:xfrm rot="-5399999">
              <a:off x="6518" y="527599"/>
              <a:ext cx="53978" cy="67379"/>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Segoe UI Symbol" panose="020B0502040204020203"/>
                  <a:ea typeface="Segoe UI Symbol" panose="020B0502040204020203"/>
                  <a:cs typeface="Segoe UI Symbol" panose="020B0502040204020203"/>
                  <a:sym typeface="Times New Roman" panose="02020603050405020304"/>
                </a:rPr>
                <a:t>µ</a:t>
              </a:r>
            </a:p>
          </p:txBody>
        </p:sp>
        <p:sp>
          <p:nvSpPr>
            <p:cNvPr id="2603" name="Rectangle 2603"/>
            <p:cNvSpPr/>
            <p:nvPr/>
          </p:nvSpPr>
          <p:spPr>
            <a:xfrm rot="-5399999">
              <a:off x="8387" y="466038"/>
              <a:ext cx="67661"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S）</a:t>
              </a:r>
            </a:p>
          </p:txBody>
        </p:sp>
        <p:sp>
          <p:nvSpPr>
            <p:cNvPr id="2604" name="Rectangle 2604"/>
            <p:cNvSpPr/>
            <p:nvPr/>
          </p:nvSpPr>
          <p:spPr>
            <a:xfrm>
              <a:off x="1066336" y="1130078"/>
              <a:ext cx="585516"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Zipf系数</a:t>
              </a:r>
            </a:p>
          </p:txBody>
        </p:sp>
        <p:sp>
          <p:nvSpPr>
            <p:cNvPr id="2605" name="Rectangle 2605"/>
            <p:cNvSpPr/>
            <p:nvPr/>
          </p:nvSpPr>
          <p:spPr>
            <a:xfrm>
              <a:off x="505339" y="-38862"/>
              <a:ext cx="578006" cy="8258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ABDLOCK</a:t>
              </a:r>
            </a:p>
          </p:txBody>
        </p:sp>
        <p:sp>
          <p:nvSpPr>
            <p:cNvPr id="2606" name="Shape 2606"/>
            <p:cNvSpPr/>
            <p:nvPr/>
          </p:nvSpPr>
          <p:spPr>
            <a:xfrm>
              <a:off x="1083192" y="24657"/>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2607" name="Shape 2607"/>
            <p:cNvSpPr/>
            <p:nvPr/>
          </p:nvSpPr>
          <p:spPr>
            <a:xfrm>
              <a:off x="303248" y="115172"/>
              <a:ext cx="1802706" cy="746340"/>
            </a:xfrm>
            <a:custGeom>
              <a:avLst/>
              <a:gdLst/>
              <a:ahLst/>
              <a:cxnLst/>
              <a:rect l="0" t="0" r="0" b="0"/>
              <a:pathLst>
                <a:path w="1802706" h="746340">
                  <a:moveTo>
                    <a:pt x="0" y="744172"/>
                  </a:moveTo>
                  <a:lnTo>
                    <a:pt x="983196" y="746340"/>
                  </a:lnTo>
                  <a:lnTo>
                    <a:pt x="1311109" y="743630"/>
                  </a:lnTo>
                  <a:lnTo>
                    <a:pt x="1474794" y="583739"/>
                  </a:lnTo>
                  <a:lnTo>
                    <a:pt x="1638479" y="201084"/>
                  </a:lnTo>
                  <a:lnTo>
                    <a:pt x="1802706"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2608" name="Shape 2608"/>
            <p:cNvSpPr/>
            <p:nvPr/>
          </p:nvSpPr>
          <p:spPr>
            <a:xfrm>
              <a:off x="284468" y="840565"/>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09" name="Shape 2609"/>
            <p:cNvSpPr/>
            <p:nvPr/>
          </p:nvSpPr>
          <p:spPr>
            <a:xfrm>
              <a:off x="1267669" y="84273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0" name="Shape 2610"/>
            <p:cNvSpPr/>
            <p:nvPr/>
          </p:nvSpPr>
          <p:spPr>
            <a:xfrm>
              <a:off x="1595581" y="84002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1" name="Shape 2611"/>
            <p:cNvSpPr/>
            <p:nvPr/>
          </p:nvSpPr>
          <p:spPr>
            <a:xfrm>
              <a:off x="1759267" y="680131"/>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2" name="Shape 2612"/>
            <p:cNvSpPr/>
            <p:nvPr/>
          </p:nvSpPr>
          <p:spPr>
            <a:xfrm>
              <a:off x="1922952" y="297476"/>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3" name="Shape 2613"/>
            <p:cNvSpPr/>
            <p:nvPr/>
          </p:nvSpPr>
          <p:spPr>
            <a:xfrm>
              <a:off x="2087179" y="96397"/>
              <a:ext cx="37550" cy="37554"/>
            </a:xfrm>
            <a:custGeom>
              <a:avLst/>
              <a:gdLst/>
              <a:ahLst/>
              <a:cxnLst/>
              <a:rect l="0" t="0" r="0" b="0"/>
              <a:pathLst>
                <a:path w="37550" h="37554">
                  <a:moveTo>
                    <a:pt x="18775" y="0"/>
                  </a:moveTo>
                  <a:cubicBezTo>
                    <a:pt x="29149" y="0"/>
                    <a:pt x="37550" y="8401"/>
                    <a:pt x="37550" y="18775"/>
                  </a:cubicBezTo>
                  <a:cubicBezTo>
                    <a:pt x="37550" y="29145"/>
                    <a:pt x="29149" y="37554"/>
                    <a:pt x="18775" y="37554"/>
                  </a:cubicBezTo>
                  <a:cubicBezTo>
                    <a:pt x="8401" y="37554"/>
                    <a:pt x="0" y="29145"/>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4" name="Shape 2614"/>
            <p:cNvSpPr/>
            <p:nvPr/>
          </p:nvSpPr>
          <p:spPr>
            <a:xfrm>
              <a:off x="1144634" y="5882"/>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2615" name="Rectangle 2615"/>
            <p:cNvSpPr/>
            <p:nvPr/>
          </p:nvSpPr>
          <p:spPr>
            <a:xfrm>
              <a:off x="1301351" y="-41104"/>
              <a:ext cx="427048" cy="84435"/>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140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PRISM-RS</a:t>
              </a:r>
            </a:p>
          </p:txBody>
        </p:sp>
        <p:sp>
          <p:nvSpPr>
            <p:cNvPr id="2616" name="Shape 2616"/>
            <p:cNvSpPr/>
            <p:nvPr/>
          </p:nvSpPr>
          <p:spPr>
            <a:xfrm>
              <a:off x="1666930" y="24657"/>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2617" name="Shape 2617"/>
            <p:cNvSpPr/>
            <p:nvPr/>
          </p:nvSpPr>
          <p:spPr>
            <a:xfrm>
              <a:off x="303248" y="870726"/>
              <a:ext cx="1802706" cy="2710"/>
            </a:xfrm>
            <a:custGeom>
              <a:avLst/>
              <a:gdLst/>
              <a:ahLst/>
              <a:cxnLst/>
              <a:rect l="0" t="0" r="0" b="0"/>
              <a:pathLst>
                <a:path w="1802706" h="2710">
                  <a:moveTo>
                    <a:pt x="0" y="0"/>
                  </a:moveTo>
                  <a:lnTo>
                    <a:pt x="983196" y="542"/>
                  </a:lnTo>
                  <a:lnTo>
                    <a:pt x="1311109" y="542"/>
                  </a:lnTo>
                  <a:lnTo>
                    <a:pt x="1474794" y="1626"/>
                  </a:lnTo>
                  <a:lnTo>
                    <a:pt x="1638479" y="1626"/>
                  </a:lnTo>
                  <a:lnTo>
                    <a:pt x="1802706" y="271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265" name="Shape 38265"/>
            <p:cNvSpPr/>
            <p:nvPr/>
          </p:nvSpPr>
          <p:spPr>
            <a:xfrm>
              <a:off x="284468" y="851947"/>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66" name="Shape 38266"/>
            <p:cNvSpPr/>
            <p:nvPr/>
          </p:nvSpPr>
          <p:spPr>
            <a:xfrm>
              <a:off x="1267669" y="85248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67" name="Shape 38267"/>
            <p:cNvSpPr/>
            <p:nvPr/>
          </p:nvSpPr>
          <p:spPr>
            <a:xfrm>
              <a:off x="1595581" y="85248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68" name="Shape 38268"/>
            <p:cNvSpPr/>
            <p:nvPr/>
          </p:nvSpPr>
          <p:spPr>
            <a:xfrm>
              <a:off x="1759267" y="853573"/>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69" name="Shape 38269"/>
            <p:cNvSpPr/>
            <p:nvPr/>
          </p:nvSpPr>
          <p:spPr>
            <a:xfrm>
              <a:off x="1922952" y="853573"/>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70" name="Shape 38270"/>
            <p:cNvSpPr/>
            <p:nvPr/>
          </p:nvSpPr>
          <p:spPr>
            <a:xfrm>
              <a:off x="2087179" y="854657"/>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71" name="Shape 38271"/>
            <p:cNvSpPr/>
            <p:nvPr/>
          </p:nvSpPr>
          <p:spPr>
            <a:xfrm>
              <a:off x="1728372" y="5882"/>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2625" name="Shape 2625"/>
            <p:cNvSpPr/>
            <p:nvPr/>
          </p:nvSpPr>
          <p:spPr>
            <a:xfrm>
              <a:off x="303248" y="96744"/>
              <a:ext cx="1966392" cy="881841"/>
            </a:xfrm>
            <a:custGeom>
              <a:avLst/>
              <a:gdLst/>
              <a:ahLst/>
              <a:cxnLst/>
              <a:rect l="0" t="0" r="0" b="0"/>
              <a:pathLst>
                <a:path w="1966392" h="881841">
                  <a:moveTo>
                    <a:pt x="0" y="0"/>
                  </a:moveTo>
                  <a:lnTo>
                    <a:pt x="0" y="881841"/>
                  </a:lnTo>
                  <a:lnTo>
                    <a:pt x="1966392" y="881841"/>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sp>
        <p:nvSpPr>
          <p:cNvPr id="187" name="文本框 186"/>
          <p:cNvSpPr txBox="1"/>
          <p:nvPr/>
        </p:nvSpPr>
        <p:spPr>
          <a:xfrm>
            <a:off x="996082" y="1284147"/>
            <a:ext cx="1671285" cy="510778"/>
          </a:xfrm>
          <a:prstGeom prst="roundRect">
            <a:avLst/>
          </a:prstGeom>
          <a:solidFill>
            <a:schemeClr val="accent2">
              <a:lumMod val="60000"/>
              <a:lumOff val="40000"/>
            </a:schemeClr>
          </a:solidFill>
        </p:spPr>
        <p:txBody>
          <a:bodyPr wrap="none" rtlCol="0">
            <a:spAutoFit/>
          </a:bodyPr>
          <a:lstStyle/>
          <a:p>
            <a:r>
              <a:rPr lang="en-US" altLang="zh-CN" sz="2400" dirty="0"/>
              <a:t>Evaluation</a:t>
            </a:r>
            <a:endParaRPr lang="zh-CN" altLang="en-US" sz="2400" dirty="0"/>
          </a:p>
        </p:txBody>
      </p:sp>
      <p:sp>
        <p:nvSpPr>
          <p:cNvPr id="188" name="文本框 187"/>
          <p:cNvSpPr txBox="1"/>
          <p:nvPr/>
        </p:nvSpPr>
        <p:spPr>
          <a:xfrm>
            <a:off x="1706747" y="2035487"/>
            <a:ext cx="8856984" cy="919401"/>
          </a:xfrm>
          <a:prstGeom prst="roundRect">
            <a:avLst/>
          </a:prstGeom>
          <a:noFill/>
          <a:ln>
            <a:solidFill>
              <a:schemeClr val="accent2">
                <a:lumMod val="60000"/>
                <a:lumOff val="40000"/>
              </a:schemeClr>
            </a:solidFill>
            <a:prstDash val="lgDash"/>
          </a:ln>
        </p:spPr>
        <p:txBody>
          <a:bodyPr wrap="square" rtlCol="0">
            <a:spAutoFit/>
          </a:bodyPr>
          <a:lstStyle/>
          <a:p>
            <a:pPr marL="3810" indent="-3810"/>
            <a:r>
              <a:rPr lang="zh-CN" altLang="en-US" sz="1600" dirty="0"/>
              <a:t>        与</a:t>
            </a:r>
            <a:r>
              <a:rPr lang="en-US" altLang="zh-CN" sz="1600" dirty="0"/>
              <a:t>ABDLOCK</a:t>
            </a:r>
            <a:r>
              <a:rPr lang="zh-CN" altLang="en-US" sz="1600" dirty="0"/>
              <a:t>进行性能的比较。</a:t>
            </a:r>
            <a:r>
              <a:rPr lang="zh-CN" altLang="zh-CN" sz="1600" dirty="0"/>
              <a:t>从左图可以看出，</a:t>
            </a:r>
            <a:r>
              <a:rPr lang="en-US" altLang="zh-CN" sz="1600" dirty="0"/>
              <a:t>PRISM-RS</a:t>
            </a:r>
            <a:r>
              <a:rPr lang="zh-CN" altLang="zh-CN" sz="1600" dirty="0"/>
              <a:t>在延迟和吞吐量方面优于单侧</a:t>
            </a:r>
            <a:r>
              <a:rPr lang="en-US" altLang="zh-CN" sz="1600" dirty="0"/>
              <a:t>RDMA  ABDLOCK</a:t>
            </a:r>
            <a:r>
              <a:rPr lang="zh-CN" altLang="zh-CN" sz="1600" dirty="0"/>
              <a:t>变体，右图</a:t>
            </a:r>
            <a:r>
              <a:rPr lang="zh-CN" altLang="en-US" sz="1600" dirty="0"/>
              <a:t>为在</a:t>
            </a:r>
            <a:r>
              <a:rPr lang="en-US" altLang="zh-CN" sz="1600" dirty="0"/>
              <a:t>100</a:t>
            </a:r>
            <a:r>
              <a:rPr lang="zh-CN" altLang="en-US" sz="1600" dirty="0"/>
              <a:t>个闭环客户机使用</a:t>
            </a:r>
            <a:r>
              <a:rPr lang="en-US" altLang="zh-CN" sz="1600" dirty="0" err="1"/>
              <a:t>Zipf</a:t>
            </a:r>
            <a:r>
              <a:rPr lang="zh-CN" altLang="en-US" sz="1600" dirty="0"/>
              <a:t>分发版访问密钥</a:t>
            </a:r>
            <a:r>
              <a:rPr lang="zh-CN" altLang="zh-CN" sz="1600" dirty="0"/>
              <a:t>的工作负载情况</a:t>
            </a:r>
            <a:r>
              <a:rPr lang="zh-CN" altLang="en-US" sz="1600" dirty="0"/>
              <a:t>下的</a:t>
            </a:r>
            <a:r>
              <a:rPr lang="zh-CN" altLang="zh-CN" sz="1600" dirty="0"/>
              <a:t>对比，可以看出，对于各种争用，</a:t>
            </a:r>
            <a:r>
              <a:rPr lang="en-US" altLang="zh-CN" sz="1600" dirty="0"/>
              <a:t>PRISM-RS</a:t>
            </a:r>
            <a:r>
              <a:rPr lang="zh-CN" altLang="zh-CN" sz="1600" dirty="0"/>
              <a:t>都保持了响应。</a:t>
            </a:r>
            <a:endParaRPr lang="zh-CN" altLang="en-US" sz="1600" dirty="0"/>
          </a:p>
        </p:txBody>
      </p:sp>
      <p:sp>
        <p:nvSpPr>
          <p:cNvPr id="2" name="矩形 1"/>
          <p:cNvSpPr/>
          <p:nvPr/>
        </p:nvSpPr>
        <p:spPr>
          <a:xfrm>
            <a:off x="2875622" y="5868640"/>
            <a:ext cx="2213692" cy="430887"/>
          </a:xfrm>
          <a:prstGeom prst="rect">
            <a:avLst/>
          </a:prstGeom>
        </p:spPr>
        <p:txBody>
          <a:bodyPr wrap="square">
            <a:spAutoFit/>
          </a:bodyPr>
          <a:lstStyle/>
          <a:p>
            <a:r>
              <a:rPr lang="zh-CN" altLang="en-US" sz="1100" dirty="0"/>
              <a:t>PRISMRS和两种基于锁的ABD的变体之间的吞吐量-延迟比较</a:t>
            </a:r>
          </a:p>
        </p:txBody>
      </p:sp>
      <p:sp>
        <p:nvSpPr>
          <p:cNvPr id="190" name="矩形 189"/>
          <p:cNvSpPr/>
          <p:nvPr/>
        </p:nvSpPr>
        <p:spPr>
          <a:xfrm>
            <a:off x="7643444" y="5877110"/>
            <a:ext cx="2213692" cy="430887"/>
          </a:xfrm>
          <a:prstGeom prst="rect">
            <a:avLst/>
          </a:prstGeom>
        </p:spPr>
        <p:txBody>
          <a:bodyPr wrap="square">
            <a:spAutoFit/>
          </a:bodyPr>
          <a:lstStyle/>
          <a:p>
            <a:r>
              <a:rPr lang="en-US" altLang="zh-CN" sz="1100" dirty="0"/>
              <a:t>PRISM-RS</a:t>
            </a:r>
            <a:r>
              <a:rPr lang="zh-CN" altLang="en-US" sz="1100" dirty="0"/>
              <a:t>和</a:t>
            </a:r>
            <a:r>
              <a:rPr lang="en-US" altLang="zh-CN" sz="1100" dirty="0"/>
              <a:t>ABDLOCK</a:t>
            </a:r>
            <a:r>
              <a:rPr lang="zh-CN" altLang="en-US" sz="1100" dirty="0"/>
              <a:t>在不同竞争程度下的延迟比较</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885726"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PRISM-TX</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233542" y="1216980"/>
            <a:ext cx="2725888" cy="510778"/>
          </a:xfrm>
          <a:prstGeom prst="roundRect">
            <a:avLst/>
          </a:prstGeom>
          <a:solidFill>
            <a:schemeClr val="accent2">
              <a:lumMod val="60000"/>
              <a:lumOff val="40000"/>
            </a:schemeClr>
          </a:solidFill>
        </p:spPr>
        <p:txBody>
          <a:bodyPr wrap="none" rtlCol="0">
            <a:spAutoFit/>
          </a:bodyPr>
          <a:lstStyle/>
          <a:p>
            <a:r>
              <a:rPr lang="en-US" altLang="zh-CN" sz="2400" dirty="0"/>
              <a:t>PRISM-TX Design</a:t>
            </a:r>
            <a:endParaRPr lang="zh-CN" altLang="en-US" sz="2400" dirty="0"/>
          </a:p>
        </p:txBody>
      </p:sp>
      <p:sp>
        <p:nvSpPr>
          <p:cNvPr id="20" name="文本框 19"/>
          <p:cNvSpPr txBox="1"/>
          <p:nvPr/>
        </p:nvSpPr>
        <p:spPr>
          <a:xfrm>
            <a:off x="1663887" y="1975021"/>
            <a:ext cx="8856984" cy="1634490"/>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t>       </a:t>
            </a:r>
            <a:r>
              <a:rPr lang="en-US" altLang="zh-CN" dirty="0" err="1"/>
              <a:t>FaRM</a:t>
            </a:r>
            <a:r>
              <a:rPr lang="zh-CN" altLang="en-US" dirty="0"/>
              <a:t>是</a:t>
            </a:r>
            <a:r>
              <a:rPr lang="en-US" altLang="zh-CN" dirty="0"/>
              <a:t>RDMA</a:t>
            </a:r>
            <a:r>
              <a:rPr lang="zh-CN" altLang="en-US" dirty="0"/>
              <a:t>事务处理技术的一个典例。</a:t>
            </a:r>
            <a:r>
              <a:rPr lang="en-US" altLang="zh-CN" dirty="0" err="1"/>
              <a:t>FaRM</a:t>
            </a:r>
            <a:r>
              <a:rPr lang="zh-CN" altLang="en-US" dirty="0"/>
              <a:t>受益于</a:t>
            </a:r>
            <a:r>
              <a:rPr lang="en-US" altLang="zh-CN" dirty="0"/>
              <a:t>RDMA</a:t>
            </a:r>
            <a:r>
              <a:rPr lang="zh-CN" altLang="en-US" dirty="0"/>
              <a:t>的低延迟传输，但仍然需要大量的服务器</a:t>
            </a:r>
            <a:r>
              <a:rPr lang="en-US" altLang="zh-CN" dirty="0"/>
              <a:t>CPU</a:t>
            </a:r>
            <a:r>
              <a:rPr lang="zh-CN" altLang="en-US" dirty="0"/>
              <a:t>参与。</a:t>
            </a:r>
            <a:r>
              <a:rPr lang="en-US" altLang="zh-CN" dirty="0"/>
              <a:t>PRISM-TX</a:t>
            </a:r>
            <a:r>
              <a:rPr lang="zh-CN" altLang="en-US" dirty="0"/>
              <a:t>是一个实现了乐观并发控制检查的协议，它的实现</a:t>
            </a:r>
            <a:r>
              <a:rPr lang="zh-CN" altLang="zh-CN" dirty="0"/>
              <a:t>利用</a:t>
            </a:r>
            <a:r>
              <a:rPr lang="zh-CN" altLang="en-US" dirty="0"/>
              <a:t>了</a:t>
            </a:r>
            <a:r>
              <a:rPr lang="en-US" altLang="zh-CN" dirty="0"/>
              <a:t>PRISM</a:t>
            </a:r>
            <a:r>
              <a:rPr lang="zh-CN" altLang="zh-CN" dirty="0"/>
              <a:t>的新原语，尤其是增强的</a:t>
            </a:r>
            <a:r>
              <a:rPr lang="en-US" altLang="zh-CN" dirty="0"/>
              <a:t>CAS</a:t>
            </a:r>
            <a:r>
              <a:rPr lang="zh-CN" altLang="zh-CN" dirty="0"/>
              <a:t>操作</a:t>
            </a:r>
            <a:r>
              <a:rPr lang="zh-CN" altLang="en-US" dirty="0"/>
              <a:t>。文章从内存布局、执行阶段、准备阶段（包括读取验证和写入验证）、提交阶段五个方面阐述了</a:t>
            </a:r>
            <a:r>
              <a:rPr lang="en-US" altLang="zh-CN" dirty="0"/>
              <a:t>PRISM-TX</a:t>
            </a:r>
            <a:r>
              <a:rPr lang="zh-CN" altLang="en-US" dirty="0"/>
              <a:t>的设计。</a:t>
            </a:r>
            <a:endParaRPr lang="en-US" altLang="zh-CN" dirty="0"/>
          </a:p>
        </p:txBody>
      </p:sp>
      <p:sp>
        <p:nvSpPr>
          <p:cNvPr id="74" name="文本框 73"/>
          <p:cNvSpPr txBox="1"/>
          <p:nvPr/>
        </p:nvSpPr>
        <p:spPr>
          <a:xfrm>
            <a:off x="1631590" y="3933056"/>
            <a:ext cx="5140363" cy="2009061"/>
          </a:xfrm>
          <a:prstGeom prst="roundRect">
            <a:avLst/>
          </a:prstGeom>
          <a:noFill/>
          <a:ln>
            <a:solidFill>
              <a:schemeClr val="accent2">
                <a:lumMod val="60000"/>
                <a:lumOff val="40000"/>
              </a:schemeClr>
            </a:solidFill>
            <a:prstDash val="lgDash"/>
          </a:ln>
        </p:spPr>
        <p:txBody>
          <a:bodyPr wrap="square" rtlCol="0">
            <a:spAutoFit/>
          </a:bodyPr>
          <a:lstStyle/>
          <a:p>
            <a:r>
              <a:rPr lang="zh-CN" altLang="en-US" sz="1600" dirty="0"/>
              <a:t>内存布局</a:t>
            </a:r>
            <a:endParaRPr lang="en-US" altLang="zh-CN" sz="1600" dirty="0"/>
          </a:p>
          <a:p>
            <a:r>
              <a:rPr lang="en-US" altLang="zh-CN" sz="1600" dirty="0"/>
              <a:t>PRISM-TX</a:t>
            </a:r>
            <a:r>
              <a:rPr lang="zh-CN" altLang="zh-CN" sz="1600" dirty="0"/>
              <a:t>基于</a:t>
            </a:r>
            <a:r>
              <a:rPr lang="en-US" altLang="zh-CN" sz="1600" dirty="0"/>
              <a:t>PRISM-KV</a:t>
            </a:r>
            <a:r>
              <a:rPr lang="zh-CN" altLang="zh-CN" sz="1600" dirty="0"/>
              <a:t>和</a:t>
            </a:r>
            <a:r>
              <a:rPr lang="en-US" altLang="zh-CN" sz="1600" dirty="0"/>
              <a:t>PRISM-RS</a:t>
            </a:r>
            <a:r>
              <a:rPr lang="zh-CN" altLang="zh-CN" sz="1600" dirty="0"/>
              <a:t>构建</a:t>
            </a:r>
            <a:r>
              <a:rPr lang="zh-CN" altLang="en-US" sz="1600" dirty="0"/>
              <a:t>。</a:t>
            </a:r>
            <a:endParaRPr lang="en-US" altLang="zh-CN" sz="1600" dirty="0"/>
          </a:p>
          <a:p>
            <a:pPr marL="285750" indent="-285750">
              <a:buFont typeface="Wingdings" panose="05000000000000000000" pitchFamily="2" charset="2"/>
              <a:buChar char="l"/>
            </a:pPr>
            <a:r>
              <a:rPr lang="en-US" altLang="zh-CN" sz="1600" dirty="0"/>
              <a:t>PR——</a:t>
            </a:r>
            <a:r>
              <a:rPr lang="zh-CN" altLang="en-US" sz="1600" dirty="0"/>
              <a:t>读取密钥并准备提交的最近事务的时间戳。</a:t>
            </a:r>
            <a:endParaRPr lang="en-US" altLang="zh-CN" sz="1600" dirty="0"/>
          </a:p>
          <a:p>
            <a:pPr marL="285750" indent="-285750">
              <a:buFont typeface="Wingdings" panose="05000000000000000000" pitchFamily="2" charset="2"/>
              <a:buChar char="l"/>
            </a:pPr>
            <a:r>
              <a:rPr lang="en-US" altLang="zh-CN" sz="1600" dirty="0"/>
              <a:t>PW——</a:t>
            </a:r>
            <a:r>
              <a:rPr lang="zh-CN" altLang="en-US" sz="1600" dirty="0"/>
              <a:t>需要写入密钥并准备提交的最近事务的时间戳。</a:t>
            </a:r>
            <a:endParaRPr lang="en-US" altLang="zh-CN" sz="1600" dirty="0"/>
          </a:p>
          <a:p>
            <a:pPr marL="285750" indent="-285750">
              <a:buFont typeface="Wingdings" panose="05000000000000000000" pitchFamily="2" charset="2"/>
              <a:buChar char="l"/>
            </a:pPr>
            <a:r>
              <a:rPr lang="en-US" altLang="zh-CN" sz="1600" dirty="0"/>
              <a:t>C——</a:t>
            </a:r>
            <a:r>
              <a:rPr lang="zh-CN" altLang="en-US" sz="1600" dirty="0"/>
              <a:t>写入此密钥的最近提交事务的时间戳。</a:t>
            </a:r>
            <a:endParaRPr lang="en-US" altLang="zh-CN" sz="1600" dirty="0"/>
          </a:p>
          <a:p>
            <a:pPr marL="285750" indent="-285750">
              <a:buFont typeface="Wingdings" panose="05000000000000000000" pitchFamily="2" charset="2"/>
              <a:buChar char="l"/>
            </a:pPr>
            <a:r>
              <a:rPr lang="en-US" altLang="zh-CN" sz="1600" dirty="0" err="1"/>
              <a:t>addr</a:t>
            </a:r>
            <a:r>
              <a:rPr lang="en-US" altLang="zh-CN" sz="1600" dirty="0"/>
              <a:t>——</a:t>
            </a:r>
            <a:r>
              <a:rPr lang="zh-CN" altLang="en-US" sz="1600" dirty="0"/>
              <a:t>指向已注册用于</a:t>
            </a:r>
            <a:r>
              <a:rPr lang="en-US" altLang="zh-CN" sz="1600" dirty="0"/>
              <a:t>ALLOCATE</a:t>
            </a:r>
            <a:r>
              <a:rPr lang="zh-CN" altLang="en-US" sz="1600" dirty="0"/>
              <a:t>的缓冲区。</a:t>
            </a:r>
            <a:endParaRPr lang="en-US" altLang="zh-CN" sz="1600" dirty="0"/>
          </a:p>
        </p:txBody>
      </p:sp>
      <p:pic>
        <p:nvPicPr>
          <p:cNvPr id="75" name="图片 74"/>
          <p:cNvPicPr>
            <a:picLocks noChangeAspect="1"/>
          </p:cNvPicPr>
          <p:nvPr/>
        </p:nvPicPr>
        <p:blipFill>
          <a:blip r:embed="rId2"/>
          <a:stretch>
            <a:fillRect/>
          </a:stretch>
        </p:blipFill>
        <p:spPr>
          <a:xfrm>
            <a:off x="7211328" y="3650086"/>
            <a:ext cx="3312370" cy="2484277"/>
          </a:xfrm>
          <a:prstGeom prst="rect">
            <a:avLst/>
          </a:prstGeom>
        </p:spPr>
      </p:pic>
      <p:sp>
        <p:nvSpPr>
          <p:cNvPr id="76" name="文本框 75"/>
          <p:cNvSpPr txBox="1"/>
          <p:nvPr/>
        </p:nvSpPr>
        <p:spPr>
          <a:xfrm>
            <a:off x="8074524" y="6147477"/>
            <a:ext cx="1585977" cy="261610"/>
          </a:xfrm>
          <a:prstGeom prst="rect">
            <a:avLst/>
          </a:prstGeom>
          <a:noFill/>
        </p:spPr>
        <p:txBody>
          <a:bodyPr wrap="square" rtlCol="0">
            <a:spAutoFit/>
          </a:bodyPr>
          <a:lstStyle/>
          <a:p>
            <a:r>
              <a:rPr lang="en-US" altLang="zh-CN" sz="1100" dirty="0"/>
              <a:t>PRISM-TX</a:t>
            </a:r>
            <a:r>
              <a:rPr lang="zh-CN" altLang="en-US" sz="1100" dirty="0"/>
              <a:t>的内存布局。</a:t>
            </a:r>
          </a:p>
        </p:txBody>
      </p:sp>
    </p:spTree>
    <p:extLst>
      <p:ext uri="{BB962C8B-B14F-4D97-AF65-F5344CB8AC3E}">
        <p14:creationId xmlns:p14="http://schemas.microsoft.com/office/powerpoint/2010/main" val="299551874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885726"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PRISM-TX</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126654" y="1192238"/>
            <a:ext cx="2725888" cy="510778"/>
          </a:xfrm>
          <a:prstGeom prst="roundRect">
            <a:avLst/>
          </a:prstGeom>
          <a:solidFill>
            <a:schemeClr val="accent2">
              <a:lumMod val="60000"/>
              <a:lumOff val="40000"/>
            </a:schemeClr>
          </a:solidFill>
        </p:spPr>
        <p:txBody>
          <a:bodyPr wrap="none" rtlCol="0">
            <a:spAutoFit/>
          </a:bodyPr>
          <a:lstStyle/>
          <a:p>
            <a:r>
              <a:rPr lang="en-US" altLang="zh-CN" sz="2400" dirty="0"/>
              <a:t>PRISM-TX Design</a:t>
            </a:r>
            <a:endParaRPr lang="zh-CN" altLang="en-US" sz="2400" dirty="0"/>
          </a:p>
        </p:txBody>
      </p:sp>
      <p:pic>
        <p:nvPicPr>
          <p:cNvPr id="2" name="图片 1"/>
          <p:cNvPicPr>
            <a:picLocks noChangeAspect="1"/>
          </p:cNvPicPr>
          <p:nvPr/>
        </p:nvPicPr>
        <p:blipFill>
          <a:blip r:embed="rId2"/>
          <a:stretch>
            <a:fillRect/>
          </a:stretch>
        </p:blipFill>
        <p:spPr>
          <a:xfrm>
            <a:off x="7535362" y="1642011"/>
            <a:ext cx="2880321" cy="2160240"/>
          </a:xfrm>
          <a:prstGeom prst="rect">
            <a:avLst/>
          </a:prstGeom>
        </p:spPr>
      </p:pic>
      <p:sp>
        <p:nvSpPr>
          <p:cNvPr id="3" name="文本框 2"/>
          <p:cNvSpPr txBox="1"/>
          <p:nvPr/>
        </p:nvSpPr>
        <p:spPr>
          <a:xfrm>
            <a:off x="8182535" y="3802251"/>
            <a:ext cx="1585977" cy="261610"/>
          </a:xfrm>
          <a:prstGeom prst="rect">
            <a:avLst/>
          </a:prstGeom>
          <a:noFill/>
        </p:spPr>
        <p:txBody>
          <a:bodyPr wrap="square" rtlCol="0">
            <a:spAutoFit/>
          </a:bodyPr>
          <a:lstStyle/>
          <a:p>
            <a:r>
              <a:rPr lang="en-US" altLang="zh-CN" sz="1100" dirty="0"/>
              <a:t>PRISM-TX</a:t>
            </a:r>
            <a:r>
              <a:rPr lang="zh-CN" altLang="en-US" sz="1100" dirty="0"/>
              <a:t>的内存布局。</a:t>
            </a:r>
          </a:p>
        </p:txBody>
      </p:sp>
      <p:sp>
        <p:nvSpPr>
          <p:cNvPr id="15" name="文本框 14"/>
          <p:cNvSpPr txBox="1"/>
          <p:nvPr/>
        </p:nvSpPr>
        <p:spPr>
          <a:xfrm>
            <a:off x="1648861" y="2222128"/>
            <a:ext cx="5140363" cy="1191816"/>
          </a:xfrm>
          <a:prstGeom prst="roundRect">
            <a:avLst/>
          </a:prstGeom>
          <a:noFill/>
          <a:ln>
            <a:solidFill>
              <a:schemeClr val="accent2">
                <a:lumMod val="60000"/>
                <a:lumOff val="40000"/>
              </a:schemeClr>
            </a:solidFill>
            <a:prstDash val="lgDash"/>
          </a:ln>
        </p:spPr>
        <p:txBody>
          <a:bodyPr wrap="square" rtlCol="0">
            <a:spAutoFit/>
          </a:bodyPr>
          <a:lstStyle/>
          <a:p>
            <a:r>
              <a:rPr lang="zh-CN" altLang="en-US" sz="1600" dirty="0"/>
              <a:t>执行阶段</a:t>
            </a:r>
            <a:endParaRPr lang="en-US" altLang="zh-CN" sz="1600" dirty="0"/>
          </a:p>
          <a:p>
            <a:r>
              <a:rPr lang="en-US" altLang="zh-CN" sz="1600" dirty="0" err="1"/>
              <a:t>ReadSet</a:t>
            </a:r>
            <a:r>
              <a:rPr lang="en-US" altLang="zh-CN" sz="1600" dirty="0"/>
              <a:t>——</a:t>
            </a:r>
            <a:r>
              <a:rPr lang="zh-CN" altLang="en-US" sz="1600" dirty="0"/>
              <a:t>事务读取的每个</a:t>
            </a:r>
            <a:r>
              <a:rPr lang="en-US" altLang="zh-CN" sz="1600" dirty="0"/>
              <a:t>key</a:t>
            </a:r>
            <a:r>
              <a:rPr lang="zh-CN" altLang="en-US" sz="1600" dirty="0"/>
              <a:t>的</a:t>
            </a:r>
            <a:r>
              <a:rPr lang="en-US" altLang="zh-CN" sz="1600" dirty="0"/>
              <a:t>&lt;</a:t>
            </a:r>
            <a:r>
              <a:rPr lang="en-US" altLang="zh-CN" sz="1600" dirty="0" err="1"/>
              <a:t>key,RC</a:t>
            </a:r>
            <a:r>
              <a:rPr lang="en-US" altLang="zh-CN" sz="1600" dirty="0"/>
              <a:t>&gt;</a:t>
            </a:r>
            <a:r>
              <a:rPr lang="zh-CN" altLang="en-US" sz="1600" dirty="0"/>
              <a:t>元组集合。</a:t>
            </a:r>
            <a:endParaRPr lang="en-US" altLang="zh-CN" sz="1600" dirty="0"/>
          </a:p>
          <a:p>
            <a:r>
              <a:rPr lang="en-US" altLang="zh-CN" sz="1600" dirty="0" err="1"/>
              <a:t>WriteSet</a:t>
            </a:r>
            <a:r>
              <a:rPr lang="en-US" altLang="zh-CN" sz="1600" dirty="0"/>
              <a:t>——</a:t>
            </a:r>
            <a:r>
              <a:rPr lang="zh-CN" altLang="en-US" sz="1600" dirty="0"/>
              <a:t>事务需要写入的每个</a:t>
            </a:r>
            <a:r>
              <a:rPr lang="en-US" altLang="zh-CN" sz="1600" dirty="0"/>
              <a:t>key</a:t>
            </a:r>
            <a:r>
              <a:rPr lang="zh-CN" altLang="en-US" sz="1600" dirty="0"/>
              <a:t>的</a:t>
            </a:r>
            <a:r>
              <a:rPr lang="en-US" altLang="zh-CN" sz="1600" dirty="0"/>
              <a:t>&lt;key, value&gt;</a:t>
            </a:r>
            <a:r>
              <a:rPr lang="zh-CN" altLang="en-US" sz="1600" dirty="0"/>
              <a:t>元组集合。</a:t>
            </a:r>
            <a:endParaRPr lang="en-US" altLang="zh-CN" sz="1600" dirty="0"/>
          </a:p>
        </p:txBody>
      </p:sp>
      <p:sp>
        <p:nvSpPr>
          <p:cNvPr id="20" name="文本框 19"/>
          <p:cNvSpPr txBox="1"/>
          <p:nvPr/>
        </p:nvSpPr>
        <p:spPr>
          <a:xfrm>
            <a:off x="1648861" y="3933056"/>
            <a:ext cx="5140363" cy="2009061"/>
          </a:xfrm>
          <a:prstGeom prst="roundRect">
            <a:avLst/>
          </a:prstGeom>
          <a:noFill/>
          <a:ln>
            <a:solidFill>
              <a:schemeClr val="accent2">
                <a:lumMod val="60000"/>
                <a:lumOff val="40000"/>
              </a:schemeClr>
            </a:solidFill>
            <a:prstDash val="lgDash"/>
          </a:ln>
        </p:spPr>
        <p:txBody>
          <a:bodyPr wrap="square" rtlCol="0">
            <a:spAutoFit/>
          </a:bodyPr>
          <a:lstStyle/>
          <a:p>
            <a:r>
              <a:rPr lang="zh-CN" altLang="en-US" sz="1600" dirty="0"/>
              <a:t>准备阶段</a:t>
            </a:r>
            <a:endParaRPr lang="en-US" altLang="zh-CN" sz="1600" dirty="0"/>
          </a:p>
          <a:p>
            <a:r>
              <a:rPr lang="zh-CN" altLang="en-US" sz="1600" dirty="0"/>
              <a:t>客户机为事务选择一个时间戳</a:t>
            </a:r>
            <a:r>
              <a:rPr lang="en-US" altLang="zh-CN" sz="1600" dirty="0"/>
              <a:t>TS</a:t>
            </a:r>
            <a:r>
              <a:rPr lang="zh-CN" altLang="en-US" sz="1600" dirty="0"/>
              <a:t>：一个</a:t>
            </a:r>
            <a:r>
              <a:rPr lang="en-US" altLang="zh-CN" sz="1600" dirty="0"/>
              <a:t>&lt;</a:t>
            </a:r>
            <a:r>
              <a:rPr lang="en-US" altLang="zh-CN" sz="1600" dirty="0" err="1"/>
              <a:t>clock_time</a:t>
            </a:r>
            <a:r>
              <a:rPr lang="en-US" altLang="zh-CN" sz="1600" dirty="0"/>
              <a:t>, </a:t>
            </a:r>
            <a:r>
              <a:rPr lang="en-US" altLang="zh-CN" sz="1600" dirty="0" err="1"/>
              <a:t>cid</a:t>
            </a:r>
            <a:r>
              <a:rPr lang="en-US" altLang="zh-CN" sz="1600" dirty="0"/>
              <a:t>&gt;</a:t>
            </a:r>
            <a:r>
              <a:rPr lang="zh-CN" altLang="en-US" sz="1600" dirty="0"/>
              <a:t>元组。</a:t>
            </a:r>
            <a:r>
              <a:rPr lang="en-US" altLang="zh-CN" sz="1600" dirty="0" err="1"/>
              <a:t>clock_time</a:t>
            </a:r>
            <a:r>
              <a:rPr lang="zh-CN" altLang="en-US" sz="1600" dirty="0"/>
              <a:t>初始值为客户机本地时间。</a:t>
            </a:r>
            <a:endParaRPr lang="en-US" altLang="zh-CN" sz="1600" dirty="0"/>
          </a:p>
          <a:p>
            <a:pPr marL="285750" indent="-285750">
              <a:buFont typeface="Arial" panose="020B0604020202020204" pitchFamily="34" charset="0"/>
              <a:buChar char="•"/>
            </a:pPr>
            <a:r>
              <a:rPr lang="zh-CN" altLang="en-US" sz="1600" dirty="0"/>
              <a:t>读取验证：对</a:t>
            </a:r>
            <a:r>
              <a:rPr lang="en-US" altLang="zh-CN" sz="1600" dirty="0" err="1"/>
              <a:t>ReadSet</a:t>
            </a:r>
            <a:r>
              <a:rPr lang="zh-CN" altLang="en-US" sz="1600" dirty="0"/>
              <a:t>中的每一个</a:t>
            </a:r>
            <a:r>
              <a:rPr lang="en-US" altLang="zh-CN" sz="1600" dirty="0"/>
              <a:t>key </a:t>
            </a:r>
            <a:r>
              <a:rPr lang="en-US" altLang="zh-CN" sz="1600" dirty="0" err="1"/>
              <a:t>i</a:t>
            </a:r>
            <a:r>
              <a:rPr lang="zh-CN" altLang="en-US" sz="1600" dirty="0"/>
              <a:t>，如果</a:t>
            </a:r>
            <a:r>
              <a:rPr lang="en-US" altLang="zh-CN" sz="1600" dirty="0"/>
              <a:t>RC = </a:t>
            </a:r>
            <a:r>
              <a:rPr lang="en-US" altLang="zh-CN" sz="1600" dirty="0" err="1"/>
              <a:t>PW</a:t>
            </a:r>
            <a:r>
              <a:rPr lang="en-US" altLang="zh-CN" sz="1600" baseline="-25000" dirty="0" err="1"/>
              <a:t>i</a:t>
            </a:r>
            <a:r>
              <a:rPr lang="en-US" altLang="zh-CN" sz="1600" dirty="0"/>
              <a:t>, </a:t>
            </a:r>
            <a:r>
              <a:rPr lang="zh-CN" altLang="en-US" sz="1600" dirty="0"/>
              <a:t>更新</a:t>
            </a:r>
            <a:r>
              <a:rPr lang="en-US" altLang="zh-CN" sz="1600" dirty="0" err="1"/>
              <a:t>PR</a:t>
            </a:r>
            <a:r>
              <a:rPr lang="en-US" altLang="zh-CN" sz="1600" baseline="-25000" dirty="0" err="1"/>
              <a:t>i</a:t>
            </a:r>
            <a:r>
              <a:rPr lang="en-US" altLang="zh-CN" sz="1600" dirty="0"/>
              <a:t> = max</a:t>
            </a:r>
            <a:r>
              <a:rPr lang="zh-CN" altLang="en-US" sz="1600" dirty="0"/>
              <a:t>（</a:t>
            </a:r>
            <a:r>
              <a:rPr lang="en-US" altLang="zh-CN" sz="1600" dirty="0"/>
              <a:t>TS</a:t>
            </a:r>
            <a:r>
              <a:rPr lang="zh-CN" altLang="en-US" sz="1600" dirty="0"/>
              <a:t>，</a:t>
            </a:r>
            <a:r>
              <a:rPr lang="en-US" altLang="zh-CN" sz="1600" dirty="0" err="1"/>
              <a:t>PR</a:t>
            </a:r>
            <a:r>
              <a:rPr lang="en-US" altLang="zh-CN" sz="1600" baseline="-25000" dirty="0" err="1"/>
              <a:t>i</a:t>
            </a:r>
            <a:r>
              <a:rPr lang="zh-CN" altLang="en-US" sz="1600" dirty="0"/>
              <a:t>）</a:t>
            </a:r>
            <a:endParaRPr lang="en-US" altLang="zh-CN" sz="1600" dirty="0"/>
          </a:p>
          <a:p>
            <a:pPr marL="285750" indent="-285750">
              <a:buFont typeface="Arial" panose="020B0604020202020204" pitchFamily="34" charset="0"/>
              <a:buChar char="•"/>
            </a:pPr>
            <a:r>
              <a:rPr lang="zh-CN" altLang="en-US" sz="1600" dirty="0"/>
              <a:t>写入验证：对</a:t>
            </a:r>
            <a:r>
              <a:rPr lang="en-US" altLang="zh-CN" sz="1600" dirty="0" err="1"/>
              <a:t>WriteSet</a:t>
            </a:r>
            <a:r>
              <a:rPr lang="zh-CN" altLang="en-US" sz="1600" dirty="0"/>
              <a:t>中的每一个</a:t>
            </a:r>
            <a:r>
              <a:rPr lang="en-US" altLang="zh-CN" sz="1600" dirty="0"/>
              <a:t>key </a:t>
            </a:r>
            <a:r>
              <a:rPr lang="en-US" altLang="zh-CN" sz="1600" dirty="0" err="1"/>
              <a:t>i</a:t>
            </a:r>
            <a:r>
              <a:rPr lang="zh-CN" altLang="en-US" sz="1600" dirty="0"/>
              <a:t>，如果</a:t>
            </a:r>
            <a:r>
              <a:rPr lang="en-US" altLang="zh-CN" sz="1600" dirty="0"/>
              <a:t>TS &gt; </a:t>
            </a:r>
            <a:r>
              <a:rPr lang="en-US" altLang="zh-CN" sz="1600" dirty="0" err="1"/>
              <a:t>PR</a:t>
            </a:r>
            <a:r>
              <a:rPr lang="en-US" altLang="zh-CN" sz="1600" baseline="-25000" dirty="0" err="1"/>
              <a:t>i</a:t>
            </a:r>
            <a:r>
              <a:rPr lang="zh-CN" altLang="en-US" sz="1600" dirty="0"/>
              <a:t>并且</a:t>
            </a:r>
            <a:r>
              <a:rPr lang="en-US" altLang="zh-CN" sz="1600" dirty="0"/>
              <a:t>TS &gt; </a:t>
            </a:r>
            <a:r>
              <a:rPr lang="en-US" altLang="zh-CN" sz="1600" dirty="0" err="1"/>
              <a:t>PW</a:t>
            </a:r>
            <a:r>
              <a:rPr lang="en-US" altLang="zh-CN" sz="1600" baseline="-25000" dirty="0" err="1"/>
              <a:t>i</a:t>
            </a:r>
            <a:r>
              <a:rPr lang="zh-CN" altLang="en-US" sz="1600" dirty="0"/>
              <a:t>，更新</a:t>
            </a:r>
            <a:r>
              <a:rPr lang="en-US" altLang="zh-CN" sz="1600" dirty="0" err="1"/>
              <a:t>PW</a:t>
            </a:r>
            <a:r>
              <a:rPr lang="en-US" altLang="zh-CN" sz="1600" baseline="-25000" dirty="0" err="1"/>
              <a:t>i</a:t>
            </a:r>
            <a:r>
              <a:rPr lang="en-US" altLang="zh-CN" sz="1600" dirty="0"/>
              <a:t> = TS</a:t>
            </a:r>
          </a:p>
        </p:txBody>
      </p:sp>
      <p:sp>
        <p:nvSpPr>
          <p:cNvPr id="21" name="文本框 20"/>
          <p:cNvSpPr txBox="1"/>
          <p:nvPr/>
        </p:nvSpPr>
        <p:spPr>
          <a:xfrm>
            <a:off x="7376527" y="4477886"/>
            <a:ext cx="3197994" cy="1464231"/>
          </a:xfrm>
          <a:prstGeom prst="roundRect">
            <a:avLst/>
          </a:prstGeom>
          <a:noFill/>
          <a:ln>
            <a:solidFill>
              <a:schemeClr val="accent2">
                <a:lumMod val="60000"/>
                <a:lumOff val="40000"/>
              </a:schemeClr>
            </a:solidFill>
            <a:prstDash val="lgDash"/>
          </a:ln>
        </p:spPr>
        <p:txBody>
          <a:bodyPr wrap="square" rtlCol="0">
            <a:spAutoFit/>
          </a:bodyPr>
          <a:lstStyle/>
          <a:p>
            <a:r>
              <a:rPr lang="zh-CN" altLang="en-US" sz="1600" dirty="0"/>
              <a:t>提交阶段</a:t>
            </a:r>
            <a:endParaRPr lang="en-US" altLang="zh-CN" sz="1600" dirty="0"/>
          </a:p>
          <a:p>
            <a:r>
              <a:rPr lang="zh-CN" altLang="en-US" sz="1600" dirty="0"/>
              <a:t>如果所有验证检查都成功，客户端提交事务。</a:t>
            </a:r>
            <a:endParaRPr lang="en-US" altLang="zh-CN" sz="1600" dirty="0"/>
          </a:p>
          <a:p>
            <a:r>
              <a:rPr lang="zh-CN" altLang="en-US" sz="1600" dirty="0"/>
              <a:t>如果任何验证检查失败，客户机将终止事务。</a:t>
            </a:r>
            <a:endParaRPr lang="en-US" altLang="zh-CN" sz="1600" dirty="0"/>
          </a:p>
        </p:txBody>
      </p:sp>
    </p:spTree>
    <p:extLst>
      <p:ext uri="{BB962C8B-B14F-4D97-AF65-F5344CB8AC3E}">
        <p14:creationId xmlns:p14="http://schemas.microsoft.com/office/powerpoint/2010/main" val="333196403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2858135" cy="460375"/>
          </a:xfrm>
          <a:prstGeom prst="rect">
            <a:avLst/>
          </a:prstGeom>
        </p:spPr>
        <p:txBody>
          <a:bodyPr wrap="none">
            <a:spAutoFit/>
          </a:bodyPr>
          <a:lstStyle/>
          <a:p>
            <a:r>
              <a:rPr lang="en-US" altLang="zh-CN" sz="2400" b="1" dirty="0">
                <a:ea typeface="微软雅黑" panose="020B0503020204020204" charset="-122"/>
                <a:sym typeface="Arial" panose="020B0604020202020204"/>
              </a:rPr>
              <a:t>PRISM-TX</a:t>
            </a:r>
            <a:r>
              <a:rPr lang="zh-CN" altLang="en-US" sz="2400" b="1" dirty="0">
                <a:ea typeface="微软雅黑" panose="020B0503020204020204" charset="-122"/>
                <a:sym typeface="Arial" panose="020B0604020202020204"/>
              </a:rPr>
              <a:t>性能分析</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32010" name="Group 32010"/>
          <p:cNvGrpSpPr/>
          <p:nvPr/>
        </p:nvGrpSpPr>
        <p:grpSpPr>
          <a:xfrm>
            <a:off x="1191234" y="3359707"/>
            <a:ext cx="4718083" cy="2385241"/>
            <a:chOff x="1" y="-8785"/>
            <a:chExt cx="2339600" cy="1229348"/>
          </a:xfrm>
        </p:grpSpPr>
        <p:sp>
          <p:nvSpPr>
            <p:cNvPr id="3159" name="Shape 3159"/>
            <p:cNvSpPr/>
            <p:nvPr/>
          </p:nvSpPr>
          <p:spPr>
            <a:xfrm>
              <a:off x="303600" y="98451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0" name="Shape 3160"/>
            <p:cNvSpPr/>
            <p:nvPr/>
          </p:nvSpPr>
          <p:spPr>
            <a:xfrm>
              <a:off x="2235845" y="98451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1" name="Rectangle 3161"/>
            <p:cNvSpPr/>
            <p:nvPr/>
          </p:nvSpPr>
          <p:spPr>
            <a:xfrm>
              <a:off x="208478" y="959508"/>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3162" name="Shape 3162"/>
            <p:cNvSpPr/>
            <p:nvPr/>
          </p:nvSpPr>
          <p:spPr>
            <a:xfrm>
              <a:off x="303600" y="84901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3" name="Shape 3163"/>
            <p:cNvSpPr/>
            <p:nvPr/>
          </p:nvSpPr>
          <p:spPr>
            <a:xfrm>
              <a:off x="2235845" y="84901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4" name="Rectangle 3164"/>
            <p:cNvSpPr/>
            <p:nvPr/>
          </p:nvSpPr>
          <p:spPr>
            <a:xfrm>
              <a:off x="173248" y="82400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20</a:t>
              </a:r>
            </a:p>
          </p:txBody>
        </p:sp>
        <p:sp>
          <p:nvSpPr>
            <p:cNvPr id="3165" name="Shape 3165"/>
            <p:cNvSpPr/>
            <p:nvPr/>
          </p:nvSpPr>
          <p:spPr>
            <a:xfrm>
              <a:off x="303600" y="71405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6" name="Shape 3166"/>
            <p:cNvSpPr/>
            <p:nvPr/>
          </p:nvSpPr>
          <p:spPr>
            <a:xfrm>
              <a:off x="2235845" y="71405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7" name="Rectangle 3167"/>
            <p:cNvSpPr/>
            <p:nvPr/>
          </p:nvSpPr>
          <p:spPr>
            <a:xfrm>
              <a:off x="173248" y="68904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40</a:t>
              </a:r>
            </a:p>
          </p:txBody>
        </p:sp>
        <p:sp>
          <p:nvSpPr>
            <p:cNvPr id="3168" name="Shape 3168"/>
            <p:cNvSpPr/>
            <p:nvPr/>
          </p:nvSpPr>
          <p:spPr>
            <a:xfrm>
              <a:off x="303600" y="57855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69" name="Shape 3169"/>
            <p:cNvSpPr/>
            <p:nvPr/>
          </p:nvSpPr>
          <p:spPr>
            <a:xfrm>
              <a:off x="2235845" y="57855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0" name="Rectangle 3170"/>
            <p:cNvSpPr/>
            <p:nvPr/>
          </p:nvSpPr>
          <p:spPr>
            <a:xfrm>
              <a:off x="173248" y="553547"/>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60</a:t>
              </a:r>
            </a:p>
          </p:txBody>
        </p:sp>
        <p:sp>
          <p:nvSpPr>
            <p:cNvPr id="3171" name="Shape 3171"/>
            <p:cNvSpPr/>
            <p:nvPr/>
          </p:nvSpPr>
          <p:spPr>
            <a:xfrm>
              <a:off x="303600" y="44359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2" name="Shape 3172"/>
            <p:cNvSpPr/>
            <p:nvPr/>
          </p:nvSpPr>
          <p:spPr>
            <a:xfrm>
              <a:off x="2235845" y="44359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3" name="Rectangle 3173"/>
            <p:cNvSpPr/>
            <p:nvPr/>
          </p:nvSpPr>
          <p:spPr>
            <a:xfrm>
              <a:off x="173248" y="418588"/>
              <a:ext cx="11714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80</a:t>
              </a:r>
            </a:p>
          </p:txBody>
        </p:sp>
        <p:sp>
          <p:nvSpPr>
            <p:cNvPr id="3174" name="Shape 3174"/>
            <p:cNvSpPr/>
            <p:nvPr/>
          </p:nvSpPr>
          <p:spPr>
            <a:xfrm>
              <a:off x="303600" y="30809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5" name="Shape 3175"/>
            <p:cNvSpPr/>
            <p:nvPr/>
          </p:nvSpPr>
          <p:spPr>
            <a:xfrm>
              <a:off x="2235845" y="30809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6" name="Rectangle 3176"/>
            <p:cNvSpPr/>
            <p:nvPr/>
          </p:nvSpPr>
          <p:spPr>
            <a:xfrm>
              <a:off x="138018" y="283087"/>
              <a:ext cx="163997"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100</a:t>
              </a:r>
            </a:p>
          </p:txBody>
        </p:sp>
        <p:sp>
          <p:nvSpPr>
            <p:cNvPr id="3177" name="Shape 3177"/>
            <p:cNvSpPr/>
            <p:nvPr/>
          </p:nvSpPr>
          <p:spPr>
            <a:xfrm>
              <a:off x="303600" y="17313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8" name="Shape 3178"/>
            <p:cNvSpPr/>
            <p:nvPr/>
          </p:nvSpPr>
          <p:spPr>
            <a:xfrm>
              <a:off x="2235845" y="17313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79" name="Rectangle 3179"/>
            <p:cNvSpPr/>
            <p:nvPr/>
          </p:nvSpPr>
          <p:spPr>
            <a:xfrm>
              <a:off x="138018" y="148127"/>
              <a:ext cx="163997"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120</a:t>
              </a:r>
            </a:p>
          </p:txBody>
        </p:sp>
        <p:sp>
          <p:nvSpPr>
            <p:cNvPr id="3180" name="Shape 3180"/>
            <p:cNvSpPr/>
            <p:nvPr/>
          </p:nvSpPr>
          <p:spPr>
            <a:xfrm>
              <a:off x="303600"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81" name="Shape 3181"/>
            <p:cNvSpPr/>
            <p:nvPr/>
          </p:nvSpPr>
          <p:spPr>
            <a:xfrm>
              <a:off x="303600"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58" name="Rectangle 30158"/>
            <p:cNvSpPr/>
            <p:nvPr/>
          </p:nvSpPr>
          <p:spPr>
            <a:xfrm>
              <a:off x="289897"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57" name="Rectangle 30157"/>
            <p:cNvSpPr/>
            <p:nvPr/>
          </p:nvSpPr>
          <p:spPr>
            <a:xfrm>
              <a:off x="254667"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p>
          </p:txBody>
        </p:sp>
        <p:sp>
          <p:nvSpPr>
            <p:cNvPr id="3183" name="Shape 3183"/>
            <p:cNvSpPr/>
            <p:nvPr/>
          </p:nvSpPr>
          <p:spPr>
            <a:xfrm>
              <a:off x="631513"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84" name="Shape 3184"/>
            <p:cNvSpPr/>
            <p:nvPr/>
          </p:nvSpPr>
          <p:spPr>
            <a:xfrm>
              <a:off x="631513"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59" name="Rectangle 30159"/>
            <p:cNvSpPr/>
            <p:nvPr/>
          </p:nvSpPr>
          <p:spPr>
            <a:xfrm>
              <a:off x="582579"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30160" name="Rectangle 30160"/>
            <p:cNvSpPr/>
            <p:nvPr/>
          </p:nvSpPr>
          <p:spPr>
            <a:xfrm>
              <a:off x="617810"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186" name="Shape 3186"/>
            <p:cNvSpPr/>
            <p:nvPr/>
          </p:nvSpPr>
          <p:spPr>
            <a:xfrm>
              <a:off x="958883"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87" name="Shape 3187"/>
            <p:cNvSpPr/>
            <p:nvPr/>
          </p:nvSpPr>
          <p:spPr>
            <a:xfrm>
              <a:off x="958883"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62" name="Rectangle 30162"/>
            <p:cNvSpPr/>
            <p:nvPr/>
          </p:nvSpPr>
          <p:spPr>
            <a:xfrm>
              <a:off x="945180"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61" name="Rectangle 30161"/>
            <p:cNvSpPr/>
            <p:nvPr/>
          </p:nvSpPr>
          <p:spPr>
            <a:xfrm>
              <a:off x="909950"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p>
          </p:txBody>
        </p:sp>
        <p:sp>
          <p:nvSpPr>
            <p:cNvPr id="3189" name="Shape 3189"/>
            <p:cNvSpPr/>
            <p:nvPr/>
          </p:nvSpPr>
          <p:spPr>
            <a:xfrm>
              <a:off x="128679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90" name="Shape 3190"/>
            <p:cNvSpPr/>
            <p:nvPr/>
          </p:nvSpPr>
          <p:spPr>
            <a:xfrm>
              <a:off x="128679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64" name="Rectangle 30164"/>
            <p:cNvSpPr/>
            <p:nvPr/>
          </p:nvSpPr>
          <p:spPr>
            <a:xfrm>
              <a:off x="1273094"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63" name="Rectangle 30163"/>
            <p:cNvSpPr/>
            <p:nvPr/>
          </p:nvSpPr>
          <p:spPr>
            <a:xfrm>
              <a:off x="1237864"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p>
          </p:txBody>
        </p:sp>
        <p:sp>
          <p:nvSpPr>
            <p:cNvPr id="3192" name="Shape 3192"/>
            <p:cNvSpPr/>
            <p:nvPr/>
          </p:nvSpPr>
          <p:spPr>
            <a:xfrm>
              <a:off x="161470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93" name="Shape 3193"/>
            <p:cNvSpPr/>
            <p:nvPr/>
          </p:nvSpPr>
          <p:spPr>
            <a:xfrm>
              <a:off x="161470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65" name="Rectangle 30165"/>
            <p:cNvSpPr/>
            <p:nvPr/>
          </p:nvSpPr>
          <p:spPr>
            <a:xfrm>
              <a:off x="1565776"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p>
          </p:txBody>
        </p:sp>
        <p:sp>
          <p:nvSpPr>
            <p:cNvPr id="30166" name="Rectangle 30166"/>
            <p:cNvSpPr/>
            <p:nvPr/>
          </p:nvSpPr>
          <p:spPr>
            <a:xfrm>
              <a:off x="1601007" y="1029969"/>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195" name="Shape 3195"/>
            <p:cNvSpPr/>
            <p:nvPr/>
          </p:nvSpPr>
          <p:spPr>
            <a:xfrm>
              <a:off x="1942079"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96" name="Shape 3196"/>
            <p:cNvSpPr/>
            <p:nvPr/>
          </p:nvSpPr>
          <p:spPr>
            <a:xfrm>
              <a:off x="1942079"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67" name="Rectangle 30167"/>
            <p:cNvSpPr/>
            <p:nvPr/>
          </p:nvSpPr>
          <p:spPr>
            <a:xfrm>
              <a:off x="1893147"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p>
          </p:txBody>
        </p:sp>
        <p:sp>
          <p:nvSpPr>
            <p:cNvPr id="30168" name="Rectangle 30168"/>
            <p:cNvSpPr/>
            <p:nvPr/>
          </p:nvSpPr>
          <p:spPr>
            <a:xfrm>
              <a:off x="1928377"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198" name="Shape 3198"/>
            <p:cNvSpPr/>
            <p:nvPr/>
          </p:nvSpPr>
          <p:spPr>
            <a:xfrm>
              <a:off x="2269992"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199" name="Shape 3199"/>
            <p:cNvSpPr/>
            <p:nvPr/>
          </p:nvSpPr>
          <p:spPr>
            <a:xfrm>
              <a:off x="2269992"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0" name="Rectangle 30170"/>
            <p:cNvSpPr/>
            <p:nvPr/>
          </p:nvSpPr>
          <p:spPr>
            <a:xfrm>
              <a:off x="2256290" y="1029969"/>
              <a:ext cx="83311"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69" name="Rectangle 30169"/>
            <p:cNvSpPr/>
            <p:nvPr/>
          </p:nvSpPr>
          <p:spPr>
            <a:xfrm>
              <a:off x="2221060" y="1029969"/>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p>
          </p:txBody>
        </p:sp>
        <p:sp>
          <p:nvSpPr>
            <p:cNvPr id="3201" name="Shape 3201"/>
            <p:cNvSpPr/>
            <p:nvPr/>
          </p:nvSpPr>
          <p:spPr>
            <a:xfrm>
              <a:off x="303600" y="173138"/>
              <a:ext cx="1966392" cy="811380"/>
            </a:xfrm>
            <a:custGeom>
              <a:avLst/>
              <a:gdLst/>
              <a:ahLst/>
              <a:cxnLst/>
              <a:rect l="0" t="0" r="0" b="0"/>
              <a:pathLst>
                <a:path w="1966392" h="811380">
                  <a:moveTo>
                    <a:pt x="0" y="0"/>
                  </a:moveTo>
                  <a:lnTo>
                    <a:pt x="0" y="811380"/>
                  </a:lnTo>
                  <a:lnTo>
                    <a:pt x="1966392" y="811380"/>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3202" name="Rectangle 3202"/>
            <p:cNvSpPr/>
            <p:nvPr/>
          </p:nvSpPr>
          <p:spPr>
            <a:xfrm rot="-5399999">
              <a:off x="-135788" y="541872"/>
              <a:ext cx="356482"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延迟(</a:t>
              </a:r>
            </a:p>
          </p:txBody>
        </p:sp>
        <p:sp>
          <p:nvSpPr>
            <p:cNvPr id="3203" name="Rectangle 3203"/>
            <p:cNvSpPr/>
            <p:nvPr/>
          </p:nvSpPr>
          <p:spPr>
            <a:xfrm rot="-5399999">
              <a:off x="15424" y="574938"/>
              <a:ext cx="53978" cy="67379"/>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Segoe UI Symbol" panose="020B0502040204020203"/>
                  <a:ea typeface="Segoe UI Symbol" panose="020B0502040204020203"/>
                  <a:cs typeface="Segoe UI Symbol" panose="020B0502040204020203"/>
                  <a:sym typeface="Times New Roman" panose="02020603050405020304"/>
                </a:rPr>
                <a:t>µ</a:t>
              </a:r>
            </a:p>
          </p:txBody>
        </p:sp>
        <p:sp>
          <p:nvSpPr>
            <p:cNvPr id="3204" name="Rectangle 3204"/>
            <p:cNvSpPr/>
            <p:nvPr/>
          </p:nvSpPr>
          <p:spPr>
            <a:xfrm rot="-5399999">
              <a:off x="17401" y="526200"/>
              <a:ext cx="67661"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S）</a:t>
              </a:r>
            </a:p>
          </p:txBody>
        </p:sp>
        <p:sp>
          <p:nvSpPr>
            <p:cNvPr id="3205" name="Rectangle 3205"/>
            <p:cNvSpPr/>
            <p:nvPr/>
          </p:nvSpPr>
          <p:spPr>
            <a:xfrm>
              <a:off x="1005953" y="1135660"/>
              <a:ext cx="74707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吞吐量 (TXNS/s)</a:t>
              </a:r>
            </a:p>
          </p:txBody>
        </p:sp>
        <p:sp>
          <p:nvSpPr>
            <p:cNvPr id="3206" name="Rectangle 3206"/>
            <p:cNvSpPr/>
            <p:nvPr/>
          </p:nvSpPr>
          <p:spPr>
            <a:xfrm>
              <a:off x="874842" y="-8785"/>
              <a:ext cx="263145" cy="84918"/>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FaRM</a:t>
              </a:r>
            </a:p>
            <a:p>
              <a:pPr marL="0" indent="0" algn="l">
                <a:lnSpc>
                  <a:spcPct val="108000"/>
                </a:lnSpc>
                <a:spcAft>
                  <a:spcPts val="800"/>
                </a:spcAft>
              </a:pPr>
              <a:endPar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indent="0" algn="l">
                <a:lnSpc>
                  <a:spcPct val="108000"/>
                </a:lnSpc>
                <a:spcAft>
                  <a:spcPts val="800"/>
                </a:spcAft>
              </a:pPr>
              <a:endPar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07" name="Shape 3207"/>
            <p:cNvSpPr/>
            <p:nvPr/>
          </p:nvSpPr>
          <p:spPr>
            <a:xfrm>
              <a:off x="1083544" y="30591"/>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3208" name="Shape 3208"/>
            <p:cNvSpPr/>
            <p:nvPr/>
          </p:nvSpPr>
          <p:spPr>
            <a:xfrm>
              <a:off x="488424" y="267447"/>
              <a:ext cx="1447693" cy="525202"/>
            </a:xfrm>
            <a:custGeom>
              <a:avLst/>
              <a:gdLst/>
              <a:ahLst/>
              <a:cxnLst/>
              <a:rect l="0" t="0" r="0" b="0"/>
              <a:pathLst>
                <a:path w="1447693" h="525202">
                  <a:moveTo>
                    <a:pt x="0" y="525202"/>
                  </a:moveTo>
                  <a:lnTo>
                    <a:pt x="182655" y="524118"/>
                  </a:lnTo>
                  <a:lnTo>
                    <a:pt x="526286" y="517614"/>
                  </a:lnTo>
                  <a:lnTo>
                    <a:pt x="824930" y="506232"/>
                  </a:lnTo>
                  <a:lnTo>
                    <a:pt x="1033060" y="484010"/>
                  </a:lnTo>
                  <a:lnTo>
                    <a:pt x="1398913" y="448238"/>
                  </a:lnTo>
                  <a:lnTo>
                    <a:pt x="1442273" y="368021"/>
                  </a:lnTo>
                  <a:lnTo>
                    <a:pt x="1437937" y="226558"/>
                  </a:lnTo>
                  <a:lnTo>
                    <a:pt x="1447693"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3209" name="Shape 3209"/>
            <p:cNvSpPr/>
            <p:nvPr/>
          </p:nvSpPr>
          <p:spPr>
            <a:xfrm>
              <a:off x="469644" y="773869"/>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0" name="Shape 3210"/>
            <p:cNvSpPr/>
            <p:nvPr/>
          </p:nvSpPr>
          <p:spPr>
            <a:xfrm>
              <a:off x="652300" y="772785"/>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1" name="Shape 3211"/>
            <p:cNvSpPr/>
            <p:nvPr/>
          </p:nvSpPr>
          <p:spPr>
            <a:xfrm>
              <a:off x="995930" y="766281"/>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2" name="Shape 3212"/>
            <p:cNvSpPr/>
            <p:nvPr/>
          </p:nvSpPr>
          <p:spPr>
            <a:xfrm>
              <a:off x="1294579" y="754899"/>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3" name="Shape 3213"/>
            <p:cNvSpPr/>
            <p:nvPr/>
          </p:nvSpPr>
          <p:spPr>
            <a:xfrm>
              <a:off x="1502709" y="732677"/>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4" name="Shape 3214"/>
            <p:cNvSpPr/>
            <p:nvPr/>
          </p:nvSpPr>
          <p:spPr>
            <a:xfrm>
              <a:off x="1868562" y="696905"/>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5" name="Shape 3215"/>
            <p:cNvSpPr/>
            <p:nvPr/>
          </p:nvSpPr>
          <p:spPr>
            <a:xfrm>
              <a:off x="1911922" y="616688"/>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6" name="Shape 3216"/>
            <p:cNvSpPr/>
            <p:nvPr/>
          </p:nvSpPr>
          <p:spPr>
            <a:xfrm>
              <a:off x="1907586" y="475225"/>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7" name="Shape 3217"/>
            <p:cNvSpPr/>
            <p:nvPr/>
          </p:nvSpPr>
          <p:spPr>
            <a:xfrm>
              <a:off x="1917342" y="248667"/>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8" name="Shape 3218"/>
            <p:cNvSpPr/>
            <p:nvPr/>
          </p:nvSpPr>
          <p:spPr>
            <a:xfrm>
              <a:off x="1144986" y="11816"/>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219" name="Rectangle 3219"/>
            <p:cNvSpPr/>
            <p:nvPr/>
          </p:nvSpPr>
          <p:spPr>
            <a:xfrm>
              <a:off x="606838" y="76043"/>
              <a:ext cx="952588"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FaRM（软件RDMA）</a:t>
              </a:r>
            </a:p>
          </p:txBody>
        </p:sp>
        <p:sp>
          <p:nvSpPr>
            <p:cNvPr id="3220" name="Shape 3220"/>
            <p:cNvSpPr/>
            <p:nvPr/>
          </p:nvSpPr>
          <p:spPr>
            <a:xfrm>
              <a:off x="1083544" y="101051"/>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221" name="Shape 3221"/>
            <p:cNvSpPr/>
            <p:nvPr/>
          </p:nvSpPr>
          <p:spPr>
            <a:xfrm>
              <a:off x="453193" y="263111"/>
              <a:ext cx="1472626" cy="484010"/>
            </a:xfrm>
            <a:custGeom>
              <a:avLst/>
              <a:gdLst/>
              <a:ahLst/>
              <a:cxnLst/>
              <a:rect l="0" t="0" r="0" b="0"/>
              <a:pathLst>
                <a:path w="1472626" h="484010">
                  <a:moveTo>
                    <a:pt x="0" y="484010"/>
                  </a:moveTo>
                  <a:lnTo>
                    <a:pt x="134959" y="472086"/>
                  </a:lnTo>
                  <a:lnTo>
                    <a:pt x="387533" y="457452"/>
                  </a:lnTo>
                  <a:lnTo>
                    <a:pt x="609213" y="440650"/>
                  </a:lnTo>
                  <a:lnTo>
                    <a:pt x="791326" y="425473"/>
                  </a:lnTo>
                  <a:lnTo>
                    <a:pt x="1104605" y="381571"/>
                  </a:lnTo>
                  <a:lnTo>
                    <a:pt x="1339293" y="340379"/>
                  </a:lnTo>
                  <a:lnTo>
                    <a:pt x="1465580" y="238482"/>
                  </a:lnTo>
                  <a:lnTo>
                    <a:pt x="1472626"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287" name="Shape 38287"/>
            <p:cNvSpPr/>
            <p:nvPr/>
          </p:nvSpPr>
          <p:spPr>
            <a:xfrm>
              <a:off x="434414" y="728341"/>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88" name="Shape 38288"/>
            <p:cNvSpPr/>
            <p:nvPr/>
          </p:nvSpPr>
          <p:spPr>
            <a:xfrm>
              <a:off x="569373" y="716417"/>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89" name="Shape 38289"/>
            <p:cNvSpPr/>
            <p:nvPr/>
          </p:nvSpPr>
          <p:spPr>
            <a:xfrm>
              <a:off x="821947" y="701783"/>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0" name="Shape 38290"/>
            <p:cNvSpPr/>
            <p:nvPr/>
          </p:nvSpPr>
          <p:spPr>
            <a:xfrm>
              <a:off x="1043631" y="68498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1" name="Shape 38291"/>
            <p:cNvSpPr/>
            <p:nvPr/>
          </p:nvSpPr>
          <p:spPr>
            <a:xfrm>
              <a:off x="1225745" y="669805"/>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2" name="Shape 38292"/>
            <p:cNvSpPr/>
            <p:nvPr/>
          </p:nvSpPr>
          <p:spPr>
            <a:xfrm>
              <a:off x="1539023" y="625902"/>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3" name="Shape 38293"/>
            <p:cNvSpPr/>
            <p:nvPr/>
          </p:nvSpPr>
          <p:spPr>
            <a:xfrm>
              <a:off x="1773711" y="584710"/>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4" name="Shape 38294"/>
            <p:cNvSpPr/>
            <p:nvPr/>
          </p:nvSpPr>
          <p:spPr>
            <a:xfrm>
              <a:off x="1899998" y="482813"/>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5" name="Shape 38295"/>
            <p:cNvSpPr/>
            <p:nvPr/>
          </p:nvSpPr>
          <p:spPr>
            <a:xfrm>
              <a:off x="1907044" y="24433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296" name="Shape 38296"/>
            <p:cNvSpPr/>
            <p:nvPr/>
          </p:nvSpPr>
          <p:spPr>
            <a:xfrm>
              <a:off x="1144986" y="82276"/>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232" name="Rectangle 3232"/>
            <p:cNvSpPr/>
            <p:nvPr/>
          </p:nvSpPr>
          <p:spPr>
            <a:xfrm>
              <a:off x="1491131" y="-2669"/>
              <a:ext cx="4373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PRISM- TX</a:t>
              </a:r>
            </a:p>
          </p:txBody>
        </p:sp>
        <p:sp>
          <p:nvSpPr>
            <p:cNvPr id="3233" name="Shape 3233"/>
            <p:cNvSpPr/>
            <p:nvPr/>
          </p:nvSpPr>
          <p:spPr>
            <a:xfrm>
              <a:off x="1835092" y="27929"/>
              <a:ext cx="160975" cy="0"/>
            </a:xfrm>
            <a:custGeom>
              <a:avLst/>
              <a:gdLst/>
              <a:ahLst/>
              <a:cxnLst/>
              <a:rect l="0" t="0" r="0" b="0"/>
              <a:pathLst>
                <a:path w="160975">
                  <a:moveTo>
                    <a:pt x="0" y="0"/>
                  </a:moveTo>
                  <a:lnTo>
                    <a:pt x="160975"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3234" name="Shape 3234"/>
            <p:cNvSpPr/>
            <p:nvPr/>
          </p:nvSpPr>
          <p:spPr>
            <a:xfrm>
              <a:off x="531242" y="380183"/>
              <a:ext cx="1734956" cy="448780"/>
            </a:xfrm>
            <a:custGeom>
              <a:avLst/>
              <a:gdLst/>
              <a:ahLst/>
              <a:cxnLst/>
              <a:rect l="0" t="0" r="0" b="0"/>
              <a:pathLst>
                <a:path w="1734956" h="448780">
                  <a:moveTo>
                    <a:pt x="0" y="448780"/>
                  </a:moveTo>
                  <a:lnTo>
                    <a:pt x="223848" y="447154"/>
                  </a:lnTo>
                  <a:lnTo>
                    <a:pt x="611923" y="435230"/>
                  </a:lnTo>
                  <a:lnTo>
                    <a:pt x="943087" y="422763"/>
                  </a:lnTo>
                  <a:lnTo>
                    <a:pt x="1237396" y="410839"/>
                  </a:lnTo>
                  <a:lnTo>
                    <a:pt x="1646067" y="376693"/>
                  </a:lnTo>
                  <a:lnTo>
                    <a:pt x="1731704" y="314363"/>
                  </a:lnTo>
                  <a:lnTo>
                    <a:pt x="1733872" y="205962"/>
                  </a:lnTo>
                  <a:lnTo>
                    <a:pt x="1734956"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3235" name="Shape 3235"/>
            <p:cNvSpPr/>
            <p:nvPr/>
          </p:nvSpPr>
          <p:spPr>
            <a:xfrm>
              <a:off x="503926" y="798369"/>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36" name="Shape 3236"/>
            <p:cNvSpPr/>
            <p:nvPr/>
          </p:nvSpPr>
          <p:spPr>
            <a:xfrm>
              <a:off x="727774" y="796743"/>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37" name="Shape 3237"/>
            <p:cNvSpPr/>
            <p:nvPr/>
          </p:nvSpPr>
          <p:spPr>
            <a:xfrm>
              <a:off x="1115848" y="784819"/>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38" name="Shape 3238"/>
            <p:cNvSpPr/>
            <p:nvPr/>
          </p:nvSpPr>
          <p:spPr>
            <a:xfrm>
              <a:off x="1447012" y="772353"/>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39" name="Shape 3239"/>
            <p:cNvSpPr/>
            <p:nvPr/>
          </p:nvSpPr>
          <p:spPr>
            <a:xfrm>
              <a:off x="1741321" y="760429"/>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0" name="Shape 3240"/>
            <p:cNvSpPr/>
            <p:nvPr/>
          </p:nvSpPr>
          <p:spPr>
            <a:xfrm>
              <a:off x="2149992" y="726282"/>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1" name="Shape 3241"/>
            <p:cNvSpPr/>
            <p:nvPr/>
          </p:nvSpPr>
          <p:spPr>
            <a:xfrm>
              <a:off x="2235629" y="663952"/>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2" name="Shape 3242"/>
            <p:cNvSpPr/>
            <p:nvPr/>
          </p:nvSpPr>
          <p:spPr>
            <a:xfrm>
              <a:off x="2237797" y="55555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3" name="Shape 3243"/>
            <p:cNvSpPr/>
            <p:nvPr/>
          </p:nvSpPr>
          <p:spPr>
            <a:xfrm>
              <a:off x="2238881" y="349590"/>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4" name="Shape 3244"/>
            <p:cNvSpPr/>
            <p:nvPr/>
          </p:nvSpPr>
          <p:spPr>
            <a:xfrm>
              <a:off x="1887992" y="-2662"/>
              <a:ext cx="54634" cy="44249"/>
            </a:xfrm>
            <a:custGeom>
              <a:avLst/>
              <a:gdLst/>
              <a:ahLst/>
              <a:cxnLst/>
              <a:rect l="0" t="0" r="0" b="0"/>
              <a:pathLst>
                <a:path w="54634" h="44249">
                  <a:moveTo>
                    <a:pt x="27317" y="0"/>
                  </a:moveTo>
                  <a:lnTo>
                    <a:pt x="54634" y="44249"/>
                  </a:lnTo>
                  <a:lnTo>
                    <a:pt x="0" y="44249"/>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245" name="Shape 3245"/>
            <p:cNvSpPr/>
            <p:nvPr/>
          </p:nvSpPr>
          <p:spPr>
            <a:xfrm>
              <a:off x="303600" y="173138"/>
              <a:ext cx="1966392" cy="811380"/>
            </a:xfrm>
            <a:custGeom>
              <a:avLst/>
              <a:gdLst/>
              <a:ahLst/>
              <a:cxnLst/>
              <a:rect l="0" t="0" r="0" b="0"/>
              <a:pathLst>
                <a:path w="1966392" h="811380">
                  <a:moveTo>
                    <a:pt x="0" y="0"/>
                  </a:moveTo>
                  <a:lnTo>
                    <a:pt x="0" y="811380"/>
                  </a:lnTo>
                  <a:lnTo>
                    <a:pt x="1966392" y="811380"/>
                  </a:lnTo>
                  <a:lnTo>
                    <a:pt x="1966392"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grpSp>
        <p:nvGrpSpPr>
          <p:cNvPr id="32026" name="Group 32026"/>
          <p:cNvGrpSpPr/>
          <p:nvPr/>
        </p:nvGrpSpPr>
        <p:grpSpPr>
          <a:xfrm>
            <a:off x="6514379" y="3308208"/>
            <a:ext cx="4466488" cy="2478927"/>
            <a:chOff x="1" y="-13951"/>
            <a:chExt cx="2357714" cy="1234515"/>
          </a:xfrm>
        </p:grpSpPr>
        <p:sp>
          <p:nvSpPr>
            <p:cNvPr id="3249" name="Shape 3249"/>
            <p:cNvSpPr/>
            <p:nvPr/>
          </p:nvSpPr>
          <p:spPr>
            <a:xfrm>
              <a:off x="219047" y="98451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50" name="Shape 3250"/>
            <p:cNvSpPr/>
            <p:nvPr/>
          </p:nvSpPr>
          <p:spPr>
            <a:xfrm>
              <a:off x="2235845" y="98451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83" name="Rectangle 30183"/>
            <p:cNvSpPr/>
            <p:nvPr/>
          </p:nvSpPr>
          <p:spPr>
            <a:xfrm>
              <a:off x="78906" y="959508"/>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p>
          </p:txBody>
        </p:sp>
        <p:sp>
          <p:nvSpPr>
            <p:cNvPr id="30184" name="Rectangle 30184"/>
            <p:cNvSpPr/>
            <p:nvPr/>
          </p:nvSpPr>
          <p:spPr>
            <a:xfrm>
              <a:off x="114136" y="959508"/>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52" name="Shape 3252"/>
            <p:cNvSpPr/>
            <p:nvPr/>
          </p:nvSpPr>
          <p:spPr>
            <a:xfrm>
              <a:off x="219047" y="84901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53" name="Shape 3253"/>
            <p:cNvSpPr/>
            <p:nvPr/>
          </p:nvSpPr>
          <p:spPr>
            <a:xfrm>
              <a:off x="2235845" y="84901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82" name="Rectangle 30182"/>
            <p:cNvSpPr/>
            <p:nvPr/>
          </p:nvSpPr>
          <p:spPr>
            <a:xfrm>
              <a:off x="114136" y="824007"/>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0181" name="Rectangle 30181"/>
            <p:cNvSpPr/>
            <p:nvPr/>
          </p:nvSpPr>
          <p:spPr>
            <a:xfrm>
              <a:off x="78906" y="824007"/>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p>
          </p:txBody>
        </p:sp>
        <p:sp>
          <p:nvSpPr>
            <p:cNvPr id="3255" name="Shape 3255"/>
            <p:cNvSpPr/>
            <p:nvPr/>
          </p:nvSpPr>
          <p:spPr>
            <a:xfrm>
              <a:off x="219047" y="71405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56" name="Shape 3256"/>
            <p:cNvSpPr/>
            <p:nvPr/>
          </p:nvSpPr>
          <p:spPr>
            <a:xfrm>
              <a:off x="2235845" y="71405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9" name="Rectangle 30179"/>
            <p:cNvSpPr/>
            <p:nvPr/>
          </p:nvSpPr>
          <p:spPr>
            <a:xfrm>
              <a:off x="78906" y="689048"/>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p>
          </p:txBody>
        </p:sp>
        <p:sp>
          <p:nvSpPr>
            <p:cNvPr id="30180" name="Rectangle 30180"/>
            <p:cNvSpPr/>
            <p:nvPr/>
          </p:nvSpPr>
          <p:spPr>
            <a:xfrm>
              <a:off x="114136" y="689048"/>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58" name="Shape 3258"/>
            <p:cNvSpPr/>
            <p:nvPr/>
          </p:nvSpPr>
          <p:spPr>
            <a:xfrm>
              <a:off x="219047" y="57855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59" name="Shape 3259"/>
            <p:cNvSpPr/>
            <p:nvPr/>
          </p:nvSpPr>
          <p:spPr>
            <a:xfrm>
              <a:off x="2235845" y="57855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5" name="Rectangle 30175"/>
            <p:cNvSpPr/>
            <p:nvPr/>
          </p:nvSpPr>
          <p:spPr>
            <a:xfrm>
              <a:off x="78906" y="553546"/>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p>
          </p:txBody>
        </p:sp>
        <p:sp>
          <p:nvSpPr>
            <p:cNvPr id="30176" name="Rectangle 30176"/>
            <p:cNvSpPr/>
            <p:nvPr/>
          </p:nvSpPr>
          <p:spPr>
            <a:xfrm>
              <a:off x="114136" y="553546"/>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61" name="Shape 3261"/>
            <p:cNvSpPr/>
            <p:nvPr/>
          </p:nvSpPr>
          <p:spPr>
            <a:xfrm>
              <a:off x="219047" y="44359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62" name="Shape 3262"/>
            <p:cNvSpPr/>
            <p:nvPr/>
          </p:nvSpPr>
          <p:spPr>
            <a:xfrm>
              <a:off x="2235845" y="44359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7" name="Rectangle 30177"/>
            <p:cNvSpPr/>
            <p:nvPr/>
          </p:nvSpPr>
          <p:spPr>
            <a:xfrm>
              <a:off x="78906" y="418588"/>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4</a:t>
              </a:r>
            </a:p>
          </p:txBody>
        </p:sp>
        <p:sp>
          <p:nvSpPr>
            <p:cNvPr id="30178" name="Rectangle 30178"/>
            <p:cNvSpPr/>
            <p:nvPr/>
          </p:nvSpPr>
          <p:spPr>
            <a:xfrm>
              <a:off x="114136" y="418588"/>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64" name="Shape 3264"/>
            <p:cNvSpPr/>
            <p:nvPr/>
          </p:nvSpPr>
          <p:spPr>
            <a:xfrm>
              <a:off x="219047" y="308097"/>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65" name="Shape 3265"/>
            <p:cNvSpPr/>
            <p:nvPr/>
          </p:nvSpPr>
          <p:spPr>
            <a:xfrm>
              <a:off x="2235845" y="308097"/>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3" name="Rectangle 30173"/>
            <p:cNvSpPr/>
            <p:nvPr/>
          </p:nvSpPr>
          <p:spPr>
            <a:xfrm>
              <a:off x="78906" y="283087"/>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p>
          </p:txBody>
        </p:sp>
        <p:sp>
          <p:nvSpPr>
            <p:cNvPr id="30174" name="Rectangle 30174"/>
            <p:cNvSpPr/>
            <p:nvPr/>
          </p:nvSpPr>
          <p:spPr>
            <a:xfrm>
              <a:off x="114136" y="283087"/>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67" name="Shape 3267"/>
            <p:cNvSpPr/>
            <p:nvPr/>
          </p:nvSpPr>
          <p:spPr>
            <a:xfrm>
              <a:off x="219047" y="173138"/>
              <a:ext cx="34146" cy="0"/>
            </a:xfrm>
            <a:custGeom>
              <a:avLst/>
              <a:gdLst/>
              <a:ahLst/>
              <a:cxnLst/>
              <a:rect l="0" t="0" r="0" b="0"/>
              <a:pathLst>
                <a:path w="34146">
                  <a:moveTo>
                    <a:pt x="0" y="0"/>
                  </a:moveTo>
                  <a:lnTo>
                    <a:pt x="34146"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68" name="Shape 3268"/>
            <p:cNvSpPr/>
            <p:nvPr/>
          </p:nvSpPr>
          <p:spPr>
            <a:xfrm>
              <a:off x="2235845" y="173138"/>
              <a:ext cx="34146" cy="0"/>
            </a:xfrm>
            <a:custGeom>
              <a:avLst/>
              <a:gdLst/>
              <a:ahLst/>
              <a:cxnLst/>
              <a:rect l="0" t="0" r="0" b="0"/>
              <a:pathLst>
                <a:path w="34146">
                  <a:moveTo>
                    <a:pt x="34146" y="0"/>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0171" name="Rectangle 30171"/>
            <p:cNvSpPr/>
            <p:nvPr/>
          </p:nvSpPr>
          <p:spPr>
            <a:xfrm>
              <a:off x="78906" y="148128"/>
              <a:ext cx="46856"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6</a:t>
              </a:r>
            </a:p>
          </p:txBody>
        </p:sp>
        <p:sp>
          <p:nvSpPr>
            <p:cNvPr id="30172" name="Rectangle 30172"/>
            <p:cNvSpPr/>
            <p:nvPr/>
          </p:nvSpPr>
          <p:spPr>
            <a:xfrm>
              <a:off x="114136" y="148128"/>
              <a:ext cx="83310"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p>
          </p:txBody>
        </p:sp>
        <p:sp>
          <p:nvSpPr>
            <p:cNvPr id="3270" name="Shape 3270"/>
            <p:cNvSpPr/>
            <p:nvPr/>
          </p:nvSpPr>
          <p:spPr>
            <a:xfrm>
              <a:off x="219047"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1" name="Shape 3271"/>
            <p:cNvSpPr/>
            <p:nvPr/>
          </p:nvSpPr>
          <p:spPr>
            <a:xfrm>
              <a:off x="219047"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2" name="Rectangle 3272"/>
            <p:cNvSpPr/>
            <p:nvPr/>
          </p:nvSpPr>
          <p:spPr>
            <a:xfrm>
              <a:off x="192625" y="1029969"/>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a:t>
              </a:r>
            </a:p>
          </p:txBody>
        </p:sp>
        <p:sp>
          <p:nvSpPr>
            <p:cNvPr id="3273" name="Shape 3273"/>
            <p:cNvSpPr/>
            <p:nvPr/>
          </p:nvSpPr>
          <p:spPr>
            <a:xfrm>
              <a:off x="475415"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4" name="Shape 3274"/>
            <p:cNvSpPr/>
            <p:nvPr/>
          </p:nvSpPr>
          <p:spPr>
            <a:xfrm>
              <a:off x="475415"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5" name="Rectangle 3275"/>
            <p:cNvSpPr/>
            <p:nvPr/>
          </p:nvSpPr>
          <p:spPr>
            <a:xfrm>
              <a:off x="422570"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0.2</a:t>
              </a:r>
            </a:p>
          </p:txBody>
        </p:sp>
        <p:sp>
          <p:nvSpPr>
            <p:cNvPr id="3276" name="Shape 3276"/>
            <p:cNvSpPr/>
            <p:nvPr/>
          </p:nvSpPr>
          <p:spPr>
            <a:xfrm>
              <a:off x="731784"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7" name="Shape 3277"/>
            <p:cNvSpPr/>
            <p:nvPr/>
          </p:nvSpPr>
          <p:spPr>
            <a:xfrm>
              <a:off x="731784"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78" name="Rectangle 3278"/>
            <p:cNvSpPr/>
            <p:nvPr/>
          </p:nvSpPr>
          <p:spPr>
            <a:xfrm>
              <a:off x="678938"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0.4</a:t>
              </a:r>
            </a:p>
          </p:txBody>
        </p:sp>
        <p:sp>
          <p:nvSpPr>
            <p:cNvPr id="3279" name="Shape 3279"/>
            <p:cNvSpPr/>
            <p:nvPr/>
          </p:nvSpPr>
          <p:spPr>
            <a:xfrm>
              <a:off x="988151"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0" name="Shape 3280"/>
            <p:cNvSpPr/>
            <p:nvPr/>
          </p:nvSpPr>
          <p:spPr>
            <a:xfrm>
              <a:off x="988151"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1" name="Rectangle 3281"/>
            <p:cNvSpPr/>
            <p:nvPr/>
          </p:nvSpPr>
          <p:spPr>
            <a:xfrm>
              <a:off x="935306"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0.6</a:t>
              </a:r>
            </a:p>
          </p:txBody>
        </p:sp>
        <p:sp>
          <p:nvSpPr>
            <p:cNvPr id="3282" name="Shape 3282"/>
            <p:cNvSpPr/>
            <p:nvPr/>
          </p:nvSpPr>
          <p:spPr>
            <a:xfrm>
              <a:off x="1244520"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3" name="Shape 3283"/>
            <p:cNvSpPr/>
            <p:nvPr/>
          </p:nvSpPr>
          <p:spPr>
            <a:xfrm>
              <a:off x="1244520"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4" name="Rectangle 3284"/>
            <p:cNvSpPr/>
            <p:nvPr/>
          </p:nvSpPr>
          <p:spPr>
            <a:xfrm>
              <a:off x="1191674"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0.8</a:t>
              </a:r>
            </a:p>
          </p:txBody>
        </p:sp>
        <p:sp>
          <p:nvSpPr>
            <p:cNvPr id="3285" name="Shape 3285"/>
            <p:cNvSpPr/>
            <p:nvPr/>
          </p:nvSpPr>
          <p:spPr>
            <a:xfrm>
              <a:off x="1500888"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6" name="Shape 3286"/>
            <p:cNvSpPr/>
            <p:nvPr/>
          </p:nvSpPr>
          <p:spPr>
            <a:xfrm>
              <a:off x="1500888"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7" name="Rectangle 3287"/>
            <p:cNvSpPr/>
            <p:nvPr/>
          </p:nvSpPr>
          <p:spPr>
            <a:xfrm>
              <a:off x="1474470" y="1029969"/>
              <a:ext cx="70284"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a:t>
              </a:r>
            </a:p>
          </p:txBody>
        </p:sp>
        <p:sp>
          <p:nvSpPr>
            <p:cNvPr id="3288" name="Shape 3288"/>
            <p:cNvSpPr/>
            <p:nvPr/>
          </p:nvSpPr>
          <p:spPr>
            <a:xfrm>
              <a:off x="1757256"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89" name="Shape 3289"/>
            <p:cNvSpPr/>
            <p:nvPr/>
          </p:nvSpPr>
          <p:spPr>
            <a:xfrm>
              <a:off x="1757256"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90" name="Rectangle 3290"/>
            <p:cNvSpPr/>
            <p:nvPr/>
          </p:nvSpPr>
          <p:spPr>
            <a:xfrm>
              <a:off x="1704410"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1.2</a:t>
              </a:r>
            </a:p>
          </p:txBody>
        </p:sp>
        <p:sp>
          <p:nvSpPr>
            <p:cNvPr id="3291" name="Shape 3291"/>
            <p:cNvSpPr/>
            <p:nvPr/>
          </p:nvSpPr>
          <p:spPr>
            <a:xfrm>
              <a:off x="2013624"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92" name="Shape 3292"/>
            <p:cNvSpPr/>
            <p:nvPr/>
          </p:nvSpPr>
          <p:spPr>
            <a:xfrm>
              <a:off x="2013624"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93" name="Rectangle 3293"/>
            <p:cNvSpPr/>
            <p:nvPr/>
          </p:nvSpPr>
          <p:spPr>
            <a:xfrm>
              <a:off x="1960778"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1.4</a:t>
              </a:r>
            </a:p>
          </p:txBody>
        </p:sp>
        <p:sp>
          <p:nvSpPr>
            <p:cNvPr id="3294" name="Shape 3294"/>
            <p:cNvSpPr/>
            <p:nvPr/>
          </p:nvSpPr>
          <p:spPr>
            <a:xfrm>
              <a:off x="2269992" y="950372"/>
              <a:ext cx="0" cy="34146"/>
            </a:xfrm>
            <a:custGeom>
              <a:avLst/>
              <a:gdLst/>
              <a:ahLst/>
              <a:cxnLst/>
              <a:rect l="0" t="0" r="0" b="0"/>
              <a:pathLst>
                <a:path h="34146">
                  <a:moveTo>
                    <a:pt x="0" y="34146"/>
                  </a:moveTo>
                  <a:lnTo>
                    <a:pt x="0" y="0"/>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95" name="Shape 3295"/>
            <p:cNvSpPr/>
            <p:nvPr/>
          </p:nvSpPr>
          <p:spPr>
            <a:xfrm>
              <a:off x="2269992" y="173138"/>
              <a:ext cx="0" cy="34146"/>
            </a:xfrm>
            <a:custGeom>
              <a:avLst/>
              <a:gdLst/>
              <a:ahLst/>
              <a:cxnLst/>
              <a:rect l="0" t="0" r="0" b="0"/>
              <a:pathLst>
                <a:path h="34146">
                  <a:moveTo>
                    <a:pt x="0" y="0"/>
                  </a:moveTo>
                  <a:lnTo>
                    <a:pt x="0" y="34146"/>
                  </a:lnTo>
                </a:path>
              </a:pathLst>
            </a:custGeom>
            <a:ln w="2710" cap="flat">
              <a:miter lim="100000"/>
            </a:ln>
          </p:spPr>
          <p:style>
            <a:lnRef idx="1">
              <a:srgbClr val="000000"/>
            </a:lnRef>
            <a:fillRef idx="0">
              <a:srgbClr val="000000">
                <a:alpha val="0"/>
              </a:srgbClr>
            </a:fillRef>
            <a:effectRef idx="0">
              <a:scrgbClr r="0" g="0" b="0"/>
            </a:effectRef>
            <a:fontRef idx="none"/>
          </p:style>
        </p:sp>
        <p:sp>
          <p:nvSpPr>
            <p:cNvPr id="3296" name="Rectangle 3296"/>
            <p:cNvSpPr/>
            <p:nvPr/>
          </p:nvSpPr>
          <p:spPr>
            <a:xfrm>
              <a:off x="2217146" y="1029969"/>
              <a:ext cx="14056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 1.6</a:t>
              </a:r>
            </a:p>
          </p:txBody>
        </p:sp>
        <p:sp>
          <p:nvSpPr>
            <p:cNvPr id="3297" name="Shape 3297"/>
            <p:cNvSpPr/>
            <p:nvPr/>
          </p:nvSpPr>
          <p:spPr>
            <a:xfrm>
              <a:off x="219047" y="173138"/>
              <a:ext cx="2050944" cy="811380"/>
            </a:xfrm>
            <a:custGeom>
              <a:avLst/>
              <a:gdLst/>
              <a:ahLst/>
              <a:cxnLst/>
              <a:rect l="0" t="0" r="0" b="0"/>
              <a:pathLst>
                <a:path w="2050944" h="811380">
                  <a:moveTo>
                    <a:pt x="0" y="0"/>
                  </a:moveTo>
                  <a:lnTo>
                    <a:pt x="0" y="811380"/>
                  </a:lnTo>
                  <a:lnTo>
                    <a:pt x="2050944" y="811380"/>
                  </a:lnTo>
                  <a:lnTo>
                    <a:pt x="2050944"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sp>
          <p:nvSpPr>
            <p:cNvPr id="3298" name="Rectangle 3298"/>
            <p:cNvSpPr/>
            <p:nvPr/>
          </p:nvSpPr>
          <p:spPr>
            <a:xfrm rot="-5399999">
              <a:off x="-331085" y="443952"/>
              <a:ext cx="747076"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吞吐量 (TXNS/s)</a:t>
              </a:r>
            </a:p>
          </p:txBody>
        </p:sp>
        <p:sp>
          <p:nvSpPr>
            <p:cNvPr id="3299" name="Rectangle 3299"/>
            <p:cNvSpPr/>
            <p:nvPr/>
          </p:nvSpPr>
          <p:spPr>
            <a:xfrm>
              <a:off x="1024410" y="1135660"/>
              <a:ext cx="585516"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Zipf系数</a:t>
              </a:r>
              <a:endParaRPr lang="en-US" altLang="zh-CN" sz="9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00" name="Rectangle 3300"/>
            <p:cNvSpPr/>
            <p:nvPr/>
          </p:nvSpPr>
          <p:spPr>
            <a:xfrm>
              <a:off x="818906" y="5581"/>
              <a:ext cx="239529"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FaRM</a:t>
              </a:r>
              <a:endParaRPr lang="en-US" altLang="zh-CN" sz="950" kern="100"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301" name="Shape 3301"/>
            <p:cNvSpPr/>
            <p:nvPr/>
          </p:nvSpPr>
          <p:spPr>
            <a:xfrm>
              <a:off x="1041268" y="30591"/>
              <a:ext cx="160975" cy="0"/>
            </a:xfrm>
            <a:custGeom>
              <a:avLst/>
              <a:gdLst/>
              <a:ahLst/>
              <a:cxnLst/>
              <a:rect l="0" t="0" r="0" b="0"/>
              <a:pathLst>
                <a:path w="160975">
                  <a:moveTo>
                    <a:pt x="0" y="0"/>
                  </a:moveTo>
                  <a:lnTo>
                    <a:pt x="160975" y="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3302" name="Shape 3302"/>
            <p:cNvSpPr/>
            <p:nvPr/>
          </p:nvSpPr>
          <p:spPr>
            <a:xfrm>
              <a:off x="219047" y="316769"/>
              <a:ext cx="1923031" cy="489430"/>
            </a:xfrm>
            <a:custGeom>
              <a:avLst/>
              <a:gdLst/>
              <a:ahLst/>
              <a:cxnLst/>
              <a:rect l="0" t="0" r="0" b="0"/>
              <a:pathLst>
                <a:path w="1923031" h="489430">
                  <a:moveTo>
                    <a:pt x="0" y="0"/>
                  </a:moveTo>
                  <a:lnTo>
                    <a:pt x="769104" y="3252"/>
                  </a:lnTo>
                  <a:lnTo>
                    <a:pt x="1025472" y="1084"/>
                  </a:lnTo>
                  <a:lnTo>
                    <a:pt x="1153927" y="20054"/>
                  </a:lnTo>
                  <a:lnTo>
                    <a:pt x="1281840" y="99187"/>
                  </a:lnTo>
                  <a:lnTo>
                    <a:pt x="1410295" y="209756"/>
                  </a:lnTo>
                  <a:lnTo>
                    <a:pt x="1538208" y="294850"/>
                  </a:lnTo>
                  <a:lnTo>
                    <a:pt x="1666663" y="370189"/>
                  </a:lnTo>
                  <a:lnTo>
                    <a:pt x="1794576" y="439023"/>
                  </a:lnTo>
                  <a:lnTo>
                    <a:pt x="1923031" y="489430"/>
                  </a:lnTo>
                </a:path>
              </a:pathLst>
            </a:custGeom>
            <a:ln w="8130" cap="flat">
              <a:miter lim="100000"/>
            </a:ln>
          </p:spPr>
          <p:style>
            <a:lnRef idx="1">
              <a:srgbClr val="66EB84"/>
            </a:lnRef>
            <a:fillRef idx="0">
              <a:srgbClr val="000000">
                <a:alpha val="0"/>
              </a:srgbClr>
            </a:fillRef>
            <a:effectRef idx="0">
              <a:scrgbClr r="0" g="0" b="0"/>
            </a:effectRef>
            <a:fontRef idx="none"/>
          </p:style>
        </p:sp>
        <p:sp>
          <p:nvSpPr>
            <p:cNvPr id="3303" name="Shape 3303"/>
            <p:cNvSpPr/>
            <p:nvPr/>
          </p:nvSpPr>
          <p:spPr>
            <a:xfrm>
              <a:off x="200268" y="297990"/>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4" name="Shape 3304"/>
            <p:cNvSpPr/>
            <p:nvPr/>
          </p:nvSpPr>
          <p:spPr>
            <a:xfrm>
              <a:off x="969372" y="301242"/>
              <a:ext cx="37559" cy="37559"/>
            </a:xfrm>
            <a:custGeom>
              <a:avLst/>
              <a:gdLst/>
              <a:ahLst/>
              <a:cxnLst/>
              <a:rect l="0" t="0" r="0" b="0"/>
              <a:pathLst>
                <a:path w="37559" h="37559">
                  <a:moveTo>
                    <a:pt x="18779" y="0"/>
                  </a:moveTo>
                  <a:cubicBezTo>
                    <a:pt x="29149" y="0"/>
                    <a:pt x="37559" y="8410"/>
                    <a:pt x="37559" y="18779"/>
                  </a:cubicBezTo>
                  <a:cubicBezTo>
                    <a:pt x="37559" y="29149"/>
                    <a:pt x="29149" y="37559"/>
                    <a:pt x="18779" y="37559"/>
                  </a:cubicBezTo>
                  <a:cubicBezTo>
                    <a:pt x="8410" y="37559"/>
                    <a:pt x="0" y="29149"/>
                    <a:pt x="0" y="18779"/>
                  </a:cubicBezTo>
                  <a:cubicBezTo>
                    <a:pt x="0" y="8410"/>
                    <a:pt x="8410" y="0"/>
                    <a:pt x="18779"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5" name="Shape 3305"/>
            <p:cNvSpPr/>
            <p:nvPr/>
          </p:nvSpPr>
          <p:spPr>
            <a:xfrm>
              <a:off x="1225745" y="299074"/>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6" name="Shape 3306"/>
            <p:cNvSpPr/>
            <p:nvPr/>
          </p:nvSpPr>
          <p:spPr>
            <a:xfrm>
              <a:off x="1354200" y="318044"/>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7" name="Shape 3307"/>
            <p:cNvSpPr/>
            <p:nvPr/>
          </p:nvSpPr>
          <p:spPr>
            <a:xfrm>
              <a:off x="1482113" y="397177"/>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8" name="Shape 3308"/>
            <p:cNvSpPr/>
            <p:nvPr/>
          </p:nvSpPr>
          <p:spPr>
            <a:xfrm>
              <a:off x="1610568" y="507745"/>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09" name="Shape 3309"/>
            <p:cNvSpPr/>
            <p:nvPr/>
          </p:nvSpPr>
          <p:spPr>
            <a:xfrm>
              <a:off x="1738481" y="592840"/>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10" name="Shape 3310"/>
            <p:cNvSpPr/>
            <p:nvPr/>
          </p:nvSpPr>
          <p:spPr>
            <a:xfrm>
              <a:off x="1866936" y="668179"/>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11" name="Shape 3311"/>
            <p:cNvSpPr/>
            <p:nvPr/>
          </p:nvSpPr>
          <p:spPr>
            <a:xfrm>
              <a:off x="1994849" y="737013"/>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12" name="Shape 3312"/>
            <p:cNvSpPr/>
            <p:nvPr/>
          </p:nvSpPr>
          <p:spPr>
            <a:xfrm>
              <a:off x="2123304" y="787419"/>
              <a:ext cx="37550" cy="37559"/>
            </a:xfrm>
            <a:custGeom>
              <a:avLst/>
              <a:gdLst/>
              <a:ahLst/>
              <a:cxnLst/>
              <a:rect l="0" t="0" r="0" b="0"/>
              <a:pathLst>
                <a:path w="37550" h="37559">
                  <a:moveTo>
                    <a:pt x="18775" y="0"/>
                  </a:moveTo>
                  <a:cubicBezTo>
                    <a:pt x="29149" y="0"/>
                    <a:pt x="37550" y="8410"/>
                    <a:pt x="37550" y="18779"/>
                  </a:cubicBezTo>
                  <a:cubicBezTo>
                    <a:pt x="37550" y="29149"/>
                    <a:pt x="29149" y="37559"/>
                    <a:pt x="18775" y="37559"/>
                  </a:cubicBezTo>
                  <a:cubicBezTo>
                    <a:pt x="8401" y="37559"/>
                    <a:pt x="0" y="29149"/>
                    <a:pt x="0" y="18779"/>
                  </a:cubicBezTo>
                  <a:cubicBezTo>
                    <a:pt x="0" y="8410"/>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13" name="Shape 3313"/>
            <p:cNvSpPr/>
            <p:nvPr/>
          </p:nvSpPr>
          <p:spPr>
            <a:xfrm>
              <a:off x="1102710" y="11816"/>
              <a:ext cx="37550" cy="37550"/>
            </a:xfrm>
            <a:custGeom>
              <a:avLst/>
              <a:gdLst/>
              <a:ahLst/>
              <a:cxnLst/>
              <a:rect l="0" t="0" r="0" b="0"/>
              <a:pathLst>
                <a:path w="37550" h="37550">
                  <a:moveTo>
                    <a:pt x="18775" y="0"/>
                  </a:moveTo>
                  <a:cubicBezTo>
                    <a:pt x="29149" y="0"/>
                    <a:pt x="37550" y="8401"/>
                    <a:pt x="37550" y="18775"/>
                  </a:cubicBezTo>
                  <a:cubicBezTo>
                    <a:pt x="37550" y="29149"/>
                    <a:pt x="29149" y="37550"/>
                    <a:pt x="18775" y="37550"/>
                  </a:cubicBezTo>
                  <a:cubicBezTo>
                    <a:pt x="8401" y="37550"/>
                    <a:pt x="0" y="29149"/>
                    <a:pt x="0" y="18775"/>
                  </a:cubicBezTo>
                  <a:cubicBezTo>
                    <a:pt x="0" y="8401"/>
                    <a:pt x="8401" y="0"/>
                    <a:pt x="18775" y="0"/>
                  </a:cubicBezTo>
                  <a:close/>
                </a:path>
              </a:pathLst>
            </a:custGeom>
            <a:ln w="0" cap="flat">
              <a:miter lim="100000"/>
            </a:ln>
          </p:spPr>
          <p:style>
            <a:lnRef idx="0">
              <a:srgbClr val="000000">
                <a:alpha val="0"/>
              </a:srgbClr>
            </a:lnRef>
            <a:fillRef idx="1">
              <a:srgbClr val="66EB84"/>
            </a:fillRef>
            <a:effectRef idx="0">
              <a:scrgbClr r="0" g="0" b="0"/>
            </a:effectRef>
            <a:fontRef idx="none"/>
          </p:style>
        </p:sp>
        <p:sp>
          <p:nvSpPr>
            <p:cNvPr id="3314" name="Rectangle 3314"/>
            <p:cNvSpPr/>
            <p:nvPr/>
          </p:nvSpPr>
          <p:spPr>
            <a:xfrm>
              <a:off x="526738" y="78794"/>
              <a:ext cx="952588" cy="84903"/>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FaRM（软件RDMA）</a:t>
              </a:r>
            </a:p>
          </p:txBody>
        </p:sp>
        <p:sp>
          <p:nvSpPr>
            <p:cNvPr id="3315" name="Shape 3315"/>
            <p:cNvSpPr/>
            <p:nvPr/>
          </p:nvSpPr>
          <p:spPr>
            <a:xfrm>
              <a:off x="1041268" y="101051"/>
              <a:ext cx="160975" cy="0"/>
            </a:xfrm>
            <a:custGeom>
              <a:avLst/>
              <a:gdLst/>
              <a:ahLst/>
              <a:cxnLst/>
              <a:rect l="0" t="0" r="0" b="0"/>
              <a:pathLst>
                <a:path w="160975">
                  <a:moveTo>
                    <a:pt x="0" y="0"/>
                  </a:moveTo>
                  <a:lnTo>
                    <a:pt x="160975" y="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316" name="Shape 3316"/>
            <p:cNvSpPr/>
            <p:nvPr/>
          </p:nvSpPr>
          <p:spPr>
            <a:xfrm>
              <a:off x="219047" y="316769"/>
              <a:ext cx="1923031" cy="502980"/>
            </a:xfrm>
            <a:custGeom>
              <a:avLst/>
              <a:gdLst/>
              <a:ahLst/>
              <a:cxnLst/>
              <a:rect l="0" t="0" r="0" b="0"/>
              <a:pathLst>
                <a:path w="1923031" h="502980">
                  <a:moveTo>
                    <a:pt x="0" y="1626"/>
                  </a:moveTo>
                  <a:lnTo>
                    <a:pt x="769104" y="0"/>
                  </a:lnTo>
                  <a:lnTo>
                    <a:pt x="1025472" y="4878"/>
                  </a:lnTo>
                  <a:lnTo>
                    <a:pt x="1153927" y="24932"/>
                  </a:lnTo>
                  <a:lnTo>
                    <a:pt x="1281840" y="95935"/>
                  </a:lnTo>
                  <a:lnTo>
                    <a:pt x="1410295" y="203252"/>
                  </a:lnTo>
                  <a:lnTo>
                    <a:pt x="1538208" y="301896"/>
                  </a:lnTo>
                  <a:lnTo>
                    <a:pt x="1666663" y="390785"/>
                  </a:lnTo>
                  <a:lnTo>
                    <a:pt x="1794576" y="456910"/>
                  </a:lnTo>
                  <a:lnTo>
                    <a:pt x="1923031" y="502980"/>
                  </a:lnTo>
                </a:path>
              </a:pathLst>
            </a:custGeom>
            <a:ln w="8130" cap="flat">
              <a:miter lim="100000"/>
            </a:ln>
          </p:spPr>
          <p:style>
            <a:lnRef idx="1">
              <a:srgbClr val="7396E6"/>
            </a:lnRef>
            <a:fillRef idx="0">
              <a:srgbClr val="000000">
                <a:alpha val="0"/>
              </a:srgbClr>
            </a:fillRef>
            <a:effectRef idx="0">
              <a:scrgbClr r="0" g="0" b="0"/>
            </a:effectRef>
            <a:fontRef idx="none"/>
          </p:style>
        </p:sp>
        <p:sp>
          <p:nvSpPr>
            <p:cNvPr id="38307" name="Shape 38307"/>
            <p:cNvSpPr/>
            <p:nvPr/>
          </p:nvSpPr>
          <p:spPr>
            <a:xfrm>
              <a:off x="200268" y="299616"/>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08" name="Shape 38308"/>
            <p:cNvSpPr/>
            <p:nvPr/>
          </p:nvSpPr>
          <p:spPr>
            <a:xfrm>
              <a:off x="969372" y="297990"/>
              <a:ext cx="37559" cy="37559"/>
            </a:xfrm>
            <a:custGeom>
              <a:avLst/>
              <a:gdLst/>
              <a:ahLst/>
              <a:cxnLst/>
              <a:rect l="0" t="0" r="0" b="0"/>
              <a:pathLst>
                <a:path w="37559" h="37559">
                  <a:moveTo>
                    <a:pt x="0" y="0"/>
                  </a:moveTo>
                  <a:lnTo>
                    <a:pt x="37559" y="0"/>
                  </a:lnTo>
                  <a:lnTo>
                    <a:pt x="37559"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09" name="Shape 38309"/>
            <p:cNvSpPr/>
            <p:nvPr/>
          </p:nvSpPr>
          <p:spPr>
            <a:xfrm>
              <a:off x="1225745" y="302868"/>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0" name="Shape 38310"/>
            <p:cNvSpPr/>
            <p:nvPr/>
          </p:nvSpPr>
          <p:spPr>
            <a:xfrm>
              <a:off x="1354200" y="322922"/>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1" name="Shape 38311"/>
            <p:cNvSpPr/>
            <p:nvPr/>
          </p:nvSpPr>
          <p:spPr>
            <a:xfrm>
              <a:off x="1482113" y="393924"/>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2" name="Shape 38312"/>
            <p:cNvSpPr/>
            <p:nvPr/>
          </p:nvSpPr>
          <p:spPr>
            <a:xfrm>
              <a:off x="1610568" y="501241"/>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3" name="Shape 38313"/>
            <p:cNvSpPr/>
            <p:nvPr/>
          </p:nvSpPr>
          <p:spPr>
            <a:xfrm>
              <a:off x="1738481" y="599886"/>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4" name="Shape 38314"/>
            <p:cNvSpPr/>
            <p:nvPr/>
          </p:nvSpPr>
          <p:spPr>
            <a:xfrm>
              <a:off x="1866936" y="688775"/>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5" name="Shape 38315"/>
            <p:cNvSpPr/>
            <p:nvPr/>
          </p:nvSpPr>
          <p:spPr>
            <a:xfrm>
              <a:off x="1994849" y="754899"/>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6" name="Shape 38316"/>
            <p:cNvSpPr/>
            <p:nvPr/>
          </p:nvSpPr>
          <p:spPr>
            <a:xfrm>
              <a:off x="2123304" y="800970"/>
              <a:ext cx="37550" cy="37559"/>
            </a:xfrm>
            <a:custGeom>
              <a:avLst/>
              <a:gdLst/>
              <a:ahLst/>
              <a:cxnLst/>
              <a:rect l="0" t="0" r="0" b="0"/>
              <a:pathLst>
                <a:path w="37550" h="37559">
                  <a:moveTo>
                    <a:pt x="0" y="0"/>
                  </a:moveTo>
                  <a:lnTo>
                    <a:pt x="37550" y="0"/>
                  </a:lnTo>
                  <a:lnTo>
                    <a:pt x="37550" y="37559"/>
                  </a:lnTo>
                  <a:lnTo>
                    <a:pt x="0" y="37559"/>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8317" name="Shape 38317"/>
            <p:cNvSpPr/>
            <p:nvPr/>
          </p:nvSpPr>
          <p:spPr>
            <a:xfrm>
              <a:off x="1102710" y="82276"/>
              <a:ext cx="37550" cy="37550"/>
            </a:xfrm>
            <a:custGeom>
              <a:avLst/>
              <a:gdLst/>
              <a:ahLst/>
              <a:cxnLst/>
              <a:rect l="0" t="0" r="0" b="0"/>
              <a:pathLst>
                <a:path w="37550" h="37550">
                  <a:moveTo>
                    <a:pt x="0" y="0"/>
                  </a:moveTo>
                  <a:lnTo>
                    <a:pt x="37550" y="0"/>
                  </a:lnTo>
                  <a:lnTo>
                    <a:pt x="37550" y="37550"/>
                  </a:lnTo>
                  <a:lnTo>
                    <a:pt x="0" y="37550"/>
                  </a:lnTo>
                  <a:lnTo>
                    <a:pt x="0" y="0"/>
                  </a:lnTo>
                </a:path>
              </a:pathLst>
            </a:custGeom>
            <a:ln w="0" cap="flat">
              <a:miter lim="100000"/>
            </a:ln>
          </p:spPr>
          <p:style>
            <a:lnRef idx="0">
              <a:srgbClr val="000000">
                <a:alpha val="0"/>
              </a:srgbClr>
            </a:lnRef>
            <a:fillRef idx="1">
              <a:srgbClr val="7396E6"/>
            </a:fillRef>
            <a:effectRef idx="0">
              <a:scrgbClr r="0" g="0" b="0"/>
            </a:effectRef>
            <a:fontRef idx="none"/>
          </p:style>
        </p:sp>
        <p:sp>
          <p:nvSpPr>
            <p:cNvPr id="3328" name="Rectangle 3328"/>
            <p:cNvSpPr/>
            <p:nvPr/>
          </p:nvSpPr>
          <p:spPr>
            <a:xfrm>
              <a:off x="1466674" y="-13951"/>
              <a:ext cx="437356" cy="84904"/>
            </a:xfrm>
            <a:prstGeom prst="rect">
              <a:avLst/>
            </a:prstGeom>
            <a:ln>
              <a:noFill/>
            </a:ln>
          </p:spPr>
          <p:txBody>
            <a:bodyPr horzOverflow="overflow" vert="horz" lIns="0" tIns="0" rIns="0" bIns="0" rtlCol="0">
              <a:noAutofit/>
            </a:bodyPr>
            <a:lstStyle/>
            <a:p>
              <a:pPr marL="0" indent="0" algn="l">
                <a:lnSpc>
                  <a:spcPct val="108000"/>
                </a:lnSpc>
                <a:spcAft>
                  <a:spcPts val="800"/>
                </a:spcAft>
              </a:pPr>
              <a:r>
                <a:rPr lang="en-US" altLang="zh-CN" sz="950" kern="100">
                  <a:solidFill>
                    <a:srgbClr val="000000"/>
                  </a:solidFill>
                  <a:latin typeface="Times New Roman" panose="02020603050405020304"/>
                  <a:ea typeface="Times New Roman" panose="02020603050405020304"/>
                  <a:cs typeface="Times New Roman" panose="02020603050405020304"/>
                  <a:sym typeface="Times New Roman" panose="02020603050405020304"/>
                </a:rPr>
                <a:t>PRISM- TX</a:t>
              </a:r>
            </a:p>
          </p:txBody>
        </p:sp>
        <p:sp>
          <p:nvSpPr>
            <p:cNvPr id="3329" name="Shape 3329"/>
            <p:cNvSpPr/>
            <p:nvPr/>
          </p:nvSpPr>
          <p:spPr>
            <a:xfrm>
              <a:off x="1781945" y="30591"/>
              <a:ext cx="160976" cy="0"/>
            </a:xfrm>
            <a:custGeom>
              <a:avLst/>
              <a:gdLst/>
              <a:ahLst/>
              <a:cxnLst/>
              <a:rect l="0" t="0" r="0" b="0"/>
              <a:pathLst>
                <a:path w="160976">
                  <a:moveTo>
                    <a:pt x="0" y="0"/>
                  </a:moveTo>
                  <a:lnTo>
                    <a:pt x="160976" y="0"/>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3330" name="Shape 3330"/>
            <p:cNvSpPr/>
            <p:nvPr/>
          </p:nvSpPr>
          <p:spPr>
            <a:xfrm>
              <a:off x="219047" y="180184"/>
              <a:ext cx="1923031" cy="559348"/>
            </a:xfrm>
            <a:custGeom>
              <a:avLst/>
              <a:gdLst/>
              <a:ahLst/>
              <a:cxnLst/>
              <a:rect l="0" t="0" r="0" b="0"/>
              <a:pathLst>
                <a:path w="1923031" h="559348">
                  <a:moveTo>
                    <a:pt x="0" y="542"/>
                  </a:moveTo>
                  <a:lnTo>
                    <a:pt x="769104" y="0"/>
                  </a:lnTo>
                  <a:lnTo>
                    <a:pt x="1025472" y="3252"/>
                  </a:lnTo>
                  <a:lnTo>
                    <a:pt x="1153927" y="14092"/>
                  </a:lnTo>
                  <a:lnTo>
                    <a:pt x="1281840" y="70460"/>
                  </a:lnTo>
                  <a:lnTo>
                    <a:pt x="1410295" y="195663"/>
                  </a:lnTo>
                  <a:lnTo>
                    <a:pt x="1538208" y="323576"/>
                  </a:lnTo>
                  <a:lnTo>
                    <a:pt x="1666663" y="420053"/>
                  </a:lnTo>
                  <a:lnTo>
                    <a:pt x="1794576" y="499186"/>
                  </a:lnTo>
                  <a:lnTo>
                    <a:pt x="1923031" y="559348"/>
                  </a:lnTo>
                </a:path>
              </a:pathLst>
            </a:custGeom>
            <a:ln w="8130" cap="flat">
              <a:miter lim="100000"/>
            </a:ln>
          </p:spPr>
          <p:style>
            <a:lnRef idx="1">
              <a:srgbClr val="FA7A6E"/>
            </a:lnRef>
            <a:fillRef idx="0">
              <a:srgbClr val="000000">
                <a:alpha val="0"/>
              </a:srgbClr>
            </a:fillRef>
            <a:effectRef idx="0">
              <a:scrgbClr r="0" g="0" b="0"/>
            </a:effectRef>
            <a:fontRef idx="none"/>
          </p:style>
        </p:sp>
        <p:sp>
          <p:nvSpPr>
            <p:cNvPr id="3331" name="Shape 3331"/>
            <p:cNvSpPr/>
            <p:nvPr/>
          </p:nvSpPr>
          <p:spPr>
            <a:xfrm>
              <a:off x="191731" y="150132"/>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2" name="Shape 3332"/>
            <p:cNvSpPr/>
            <p:nvPr/>
          </p:nvSpPr>
          <p:spPr>
            <a:xfrm>
              <a:off x="960836" y="149590"/>
              <a:ext cx="54632" cy="44255"/>
            </a:xfrm>
            <a:custGeom>
              <a:avLst/>
              <a:gdLst/>
              <a:ahLst/>
              <a:cxnLst/>
              <a:rect l="0" t="0" r="0" b="0"/>
              <a:pathLst>
                <a:path w="54632" h="44255">
                  <a:moveTo>
                    <a:pt x="27316" y="0"/>
                  </a:moveTo>
                  <a:lnTo>
                    <a:pt x="54632" y="44255"/>
                  </a:lnTo>
                  <a:lnTo>
                    <a:pt x="0" y="44255"/>
                  </a:lnTo>
                  <a:lnTo>
                    <a:pt x="27316"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3" name="Shape 3333"/>
            <p:cNvSpPr/>
            <p:nvPr/>
          </p:nvSpPr>
          <p:spPr>
            <a:xfrm>
              <a:off x="1217203" y="152842"/>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4" name="Shape 3334"/>
            <p:cNvSpPr/>
            <p:nvPr/>
          </p:nvSpPr>
          <p:spPr>
            <a:xfrm>
              <a:off x="1345658" y="163682"/>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5" name="Shape 3335"/>
            <p:cNvSpPr/>
            <p:nvPr/>
          </p:nvSpPr>
          <p:spPr>
            <a:xfrm>
              <a:off x="1473571" y="220051"/>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6" name="Shape 3336"/>
            <p:cNvSpPr/>
            <p:nvPr/>
          </p:nvSpPr>
          <p:spPr>
            <a:xfrm>
              <a:off x="1602026" y="345253"/>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7" name="Shape 3337"/>
            <p:cNvSpPr/>
            <p:nvPr/>
          </p:nvSpPr>
          <p:spPr>
            <a:xfrm>
              <a:off x="1729939" y="473166"/>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8" name="Shape 3338"/>
            <p:cNvSpPr/>
            <p:nvPr/>
          </p:nvSpPr>
          <p:spPr>
            <a:xfrm>
              <a:off x="1858394" y="569643"/>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39" name="Shape 3339"/>
            <p:cNvSpPr/>
            <p:nvPr/>
          </p:nvSpPr>
          <p:spPr>
            <a:xfrm>
              <a:off x="1986307" y="648776"/>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40" name="Shape 3340"/>
            <p:cNvSpPr/>
            <p:nvPr/>
          </p:nvSpPr>
          <p:spPr>
            <a:xfrm>
              <a:off x="2114762" y="708939"/>
              <a:ext cx="54634" cy="44255"/>
            </a:xfrm>
            <a:custGeom>
              <a:avLst/>
              <a:gdLst/>
              <a:ahLst/>
              <a:cxnLst/>
              <a:rect l="0" t="0" r="0" b="0"/>
              <a:pathLst>
                <a:path w="54634" h="44255">
                  <a:moveTo>
                    <a:pt x="27317" y="0"/>
                  </a:moveTo>
                  <a:lnTo>
                    <a:pt x="54634" y="44255"/>
                  </a:lnTo>
                  <a:lnTo>
                    <a:pt x="0" y="44255"/>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41" name="Shape 3341"/>
            <p:cNvSpPr/>
            <p:nvPr/>
          </p:nvSpPr>
          <p:spPr>
            <a:xfrm>
              <a:off x="1834844" y="0"/>
              <a:ext cx="54634" cy="44249"/>
            </a:xfrm>
            <a:custGeom>
              <a:avLst/>
              <a:gdLst/>
              <a:ahLst/>
              <a:cxnLst/>
              <a:rect l="0" t="0" r="0" b="0"/>
              <a:pathLst>
                <a:path w="54634" h="44249">
                  <a:moveTo>
                    <a:pt x="27317" y="0"/>
                  </a:moveTo>
                  <a:lnTo>
                    <a:pt x="54634" y="44249"/>
                  </a:lnTo>
                  <a:lnTo>
                    <a:pt x="0" y="44249"/>
                  </a:lnTo>
                  <a:lnTo>
                    <a:pt x="27317" y="0"/>
                  </a:lnTo>
                  <a:close/>
                </a:path>
              </a:pathLst>
            </a:custGeom>
            <a:ln w="0" cap="flat">
              <a:miter lim="100000"/>
            </a:ln>
          </p:spPr>
          <p:style>
            <a:lnRef idx="0">
              <a:srgbClr val="000000">
                <a:alpha val="0"/>
              </a:srgbClr>
            </a:lnRef>
            <a:fillRef idx="1">
              <a:srgbClr val="FA7A6E"/>
            </a:fillRef>
            <a:effectRef idx="0">
              <a:scrgbClr r="0" g="0" b="0"/>
            </a:effectRef>
            <a:fontRef idx="none"/>
          </p:style>
        </p:sp>
        <p:sp>
          <p:nvSpPr>
            <p:cNvPr id="3342" name="Shape 3342"/>
            <p:cNvSpPr/>
            <p:nvPr/>
          </p:nvSpPr>
          <p:spPr>
            <a:xfrm>
              <a:off x="219047" y="173138"/>
              <a:ext cx="2050944" cy="811380"/>
            </a:xfrm>
            <a:custGeom>
              <a:avLst/>
              <a:gdLst/>
              <a:ahLst/>
              <a:cxnLst/>
              <a:rect l="0" t="0" r="0" b="0"/>
              <a:pathLst>
                <a:path w="2050944" h="811380">
                  <a:moveTo>
                    <a:pt x="0" y="0"/>
                  </a:moveTo>
                  <a:lnTo>
                    <a:pt x="0" y="811380"/>
                  </a:lnTo>
                  <a:lnTo>
                    <a:pt x="2050944" y="811380"/>
                  </a:lnTo>
                  <a:lnTo>
                    <a:pt x="2050944" y="0"/>
                  </a:lnTo>
                  <a:lnTo>
                    <a:pt x="0" y="0"/>
                  </a:lnTo>
                  <a:close/>
                </a:path>
              </a:pathLst>
            </a:custGeom>
            <a:ln w="5420" cap="flat">
              <a:miter lim="100000"/>
            </a:ln>
          </p:spPr>
          <p:style>
            <a:lnRef idx="1">
              <a:srgbClr val="000000"/>
            </a:lnRef>
            <a:fillRef idx="0">
              <a:srgbClr val="000000">
                <a:alpha val="0"/>
              </a:srgbClr>
            </a:fillRef>
            <a:effectRef idx="0">
              <a:scrgbClr r="0" g="0" b="0"/>
            </a:effectRef>
            <a:fontRef idx="none"/>
          </p:style>
        </p:sp>
      </p:grpSp>
      <p:sp>
        <p:nvSpPr>
          <p:cNvPr id="208" name="文本框 207"/>
          <p:cNvSpPr txBox="1"/>
          <p:nvPr/>
        </p:nvSpPr>
        <p:spPr>
          <a:xfrm>
            <a:off x="1151349" y="1255607"/>
            <a:ext cx="1671285" cy="510778"/>
          </a:xfrm>
          <a:prstGeom prst="roundRect">
            <a:avLst/>
          </a:prstGeom>
          <a:solidFill>
            <a:schemeClr val="accent2">
              <a:lumMod val="60000"/>
              <a:lumOff val="40000"/>
            </a:schemeClr>
          </a:solidFill>
        </p:spPr>
        <p:txBody>
          <a:bodyPr wrap="none" rtlCol="0">
            <a:spAutoFit/>
          </a:bodyPr>
          <a:lstStyle/>
          <a:p>
            <a:r>
              <a:rPr lang="en-US" altLang="zh-CN" sz="2400" dirty="0"/>
              <a:t>Evaluation</a:t>
            </a:r>
            <a:endParaRPr lang="zh-CN" altLang="en-US" sz="2400" dirty="0"/>
          </a:p>
        </p:txBody>
      </p:sp>
      <p:sp>
        <p:nvSpPr>
          <p:cNvPr id="209" name="文本框 208"/>
          <p:cNvSpPr txBox="1"/>
          <p:nvPr/>
        </p:nvSpPr>
        <p:spPr>
          <a:xfrm>
            <a:off x="2099233" y="1937394"/>
            <a:ext cx="7874347" cy="1293971"/>
          </a:xfrm>
          <a:prstGeom prst="roundRect">
            <a:avLst/>
          </a:prstGeom>
          <a:noFill/>
          <a:ln>
            <a:solidFill>
              <a:schemeClr val="accent2">
                <a:lumMod val="60000"/>
                <a:lumOff val="40000"/>
              </a:schemeClr>
            </a:solidFill>
            <a:prstDash val="lgDash"/>
          </a:ln>
        </p:spPr>
        <p:txBody>
          <a:bodyPr wrap="square" rtlCol="0">
            <a:spAutoFit/>
          </a:bodyPr>
          <a:lstStyle/>
          <a:p>
            <a:pPr marL="3810" indent="-3810"/>
            <a:r>
              <a:rPr lang="zh-CN" altLang="en-US" sz="1400" dirty="0"/>
              <a:t>与</a:t>
            </a:r>
            <a:r>
              <a:rPr lang="en-US" altLang="zh-CN" sz="1400" dirty="0" err="1"/>
              <a:t>FaRM</a:t>
            </a:r>
            <a:r>
              <a:rPr lang="zh-CN" altLang="en-US" sz="1400" dirty="0"/>
              <a:t>进行性能对比。使用</a:t>
            </a:r>
            <a:r>
              <a:rPr lang="en-US" altLang="zh-CN" sz="1400" dirty="0"/>
              <a:t>YCSB-T</a:t>
            </a:r>
            <a:r>
              <a:rPr lang="zh-CN" altLang="en-US" sz="1400" dirty="0"/>
              <a:t>工作负载，由简短的读</a:t>
            </a:r>
            <a:r>
              <a:rPr lang="en-US" altLang="zh-CN" sz="1400" dirty="0"/>
              <a:t>-</a:t>
            </a:r>
            <a:r>
              <a:rPr lang="zh-CN" altLang="en-US" sz="1400" dirty="0"/>
              <a:t>修改</a:t>
            </a:r>
            <a:r>
              <a:rPr lang="en-US" altLang="zh-CN" sz="1400" dirty="0"/>
              <a:t>-</a:t>
            </a:r>
            <a:r>
              <a:rPr lang="zh-CN" altLang="en-US" sz="1400" dirty="0"/>
              <a:t>写事务组成，包含</a:t>
            </a:r>
            <a:r>
              <a:rPr lang="en-US" altLang="zh-CN" sz="1400" dirty="0"/>
              <a:t>800</a:t>
            </a:r>
            <a:r>
              <a:rPr lang="zh-CN" altLang="en-US" sz="1400" dirty="0"/>
              <a:t>万个</a:t>
            </a:r>
            <a:r>
              <a:rPr lang="en-US" altLang="zh-CN" sz="1400" dirty="0"/>
              <a:t>512</a:t>
            </a:r>
            <a:r>
              <a:rPr lang="zh-CN" altLang="en-US" sz="1400" dirty="0"/>
              <a:t>字节的对象。</a:t>
            </a:r>
            <a:endParaRPr lang="en-US" altLang="zh-CN" sz="1400" dirty="0"/>
          </a:p>
          <a:p>
            <a:pPr marL="3810" indent="-3810"/>
            <a:r>
              <a:rPr lang="zh-CN" altLang="en-US" sz="1400" dirty="0"/>
              <a:t>左图表明：</a:t>
            </a:r>
            <a:r>
              <a:rPr lang="en-US" altLang="zh-CN" sz="1400" dirty="0"/>
              <a:t>PRISM-TX</a:t>
            </a:r>
            <a:r>
              <a:rPr lang="zh-CN" altLang="en-US" sz="1400" dirty="0"/>
              <a:t>在延迟和吞吐量方面都优于</a:t>
            </a:r>
            <a:r>
              <a:rPr lang="en-US" altLang="zh-CN" sz="1400" dirty="0" err="1"/>
              <a:t>FaRM</a:t>
            </a:r>
            <a:r>
              <a:rPr lang="zh-CN" altLang="en-US" sz="1400" dirty="0"/>
              <a:t>。</a:t>
            </a:r>
            <a:endParaRPr lang="en-US" altLang="zh-CN" sz="1400" dirty="0"/>
          </a:p>
          <a:p>
            <a:pPr marL="3810" indent="-3810"/>
            <a:r>
              <a:rPr lang="zh-CN" altLang="en-US" sz="1400" dirty="0"/>
              <a:t>右图表明：不同工作负载倾斜级别</a:t>
            </a:r>
            <a:r>
              <a:rPr lang="en-US" altLang="zh-CN" sz="1400" dirty="0"/>
              <a:t>(</a:t>
            </a:r>
            <a:r>
              <a:rPr lang="en-US" altLang="zh-CN" sz="1400" dirty="0" err="1"/>
              <a:t>Zipf</a:t>
            </a:r>
            <a:r>
              <a:rPr lang="zh-CN" altLang="en-US" sz="1400" dirty="0"/>
              <a:t>分布</a:t>
            </a:r>
            <a:r>
              <a:rPr lang="en-US" altLang="zh-CN" sz="1400" dirty="0"/>
              <a:t>)</a:t>
            </a:r>
            <a:r>
              <a:rPr lang="zh-CN" altLang="en-US" sz="1400" dirty="0"/>
              <a:t>下的峰值吞吐量。</a:t>
            </a:r>
            <a:r>
              <a:rPr lang="en-US" altLang="zh-CN" sz="1400" dirty="0"/>
              <a:t>PRISM-TX</a:t>
            </a:r>
            <a:r>
              <a:rPr lang="zh-CN" altLang="en-US" sz="1400" dirty="0"/>
              <a:t>在高竞争下保持其性能优势。</a:t>
            </a:r>
          </a:p>
        </p:txBody>
      </p:sp>
      <p:sp>
        <p:nvSpPr>
          <p:cNvPr id="2" name="文本框 1"/>
          <p:cNvSpPr txBox="1"/>
          <p:nvPr/>
        </p:nvSpPr>
        <p:spPr>
          <a:xfrm>
            <a:off x="2173163" y="5812110"/>
            <a:ext cx="3204427" cy="430887"/>
          </a:xfrm>
          <a:prstGeom prst="rect">
            <a:avLst/>
          </a:prstGeom>
          <a:noFill/>
        </p:spPr>
        <p:txBody>
          <a:bodyPr wrap="square" rtlCol="0">
            <a:spAutoFit/>
          </a:bodyPr>
          <a:lstStyle/>
          <a:p>
            <a:r>
              <a:rPr lang="zh-CN" altLang="en-US" sz="1100" dirty="0"/>
              <a:t>对于低竞争的</a:t>
            </a:r>
            <a:r>
              <a:rPr lang="en-US" altLang="zh-CN" sz="1100" dirty="0"/>
              <a:t>YCSB-T</a:t>
            </a:r>
            <a:r>
              <a:rPr lang="zh-CN" altLang="en-US" sz="1100" dirty="0"/>
              <a:t>工作负载，</a:t>
            </a:r>
            <a:r>
              <a:rPr lang="en-US" altLang="zh-CN" sz="1100" dirty="0"/>
              <a:t>PRISM-TX</a:t>
            </a:r>
            <a:r>
              <a:rPr lang="zh-CN" altLang="en-US" sz="1100" dirty="0"/>
              <a:t>和</a:t>
            </a:r>
            <a:r>
              <a:rPr lang="en-US" altLang="zh-CN" sz="1100" dirty="0" err="1"/>
              <a:t>FaRM</a:t>
            </a:r>
            <a:r>
              <a:rPr lang="zh-CN" altLang="en-US" sz="1100" dirty="0"/>
              <a:t>之间的吞吐量</a:t>
            </a:r>
            <a:r>
              <a:rPr lang="en-US" altLang="zh-CN" sz="1100" dirty="0"/>
              <a:t>-</a:t>
            </a:r>
            <a:r>
              <a:rPr lang="zh-CN" altLang="en-US" sz="1100" dirty="0"/>
              <a:t>延迟比较。作负载</a:t>
            </a:r>
          </a:p>
        </p:txBody>
      </p:sp>
      <p:sp>
        <p:nvSpPr>
          <p:cNvPr id="211" name="文本框 210"/>
          <p:cNvSpPr txBox="1"/>
          <p:nvPr/>
        </p:nvSpPr>
        <p:spPr>
          <a:xfrm>
            <a:off x="7225014" y="5812110"/>
            <a:ext cx="3044210" cy="430887"/>
          </a:xfrm>
          <a:prstGeom prst="rect">
            <a:avLst/>
          </a:prstGeom>
          <a:noFill/>
        </p:spPr>
        <p:txBody>
          <a:bodyPr wrap="square" rtlCol="0">
            <a:spAutoFit/>
          </a:bodyPr>
          <a:lstStyle/>
          <a:p>
            <a:r>
              <a:rPr lang="zh-CN" altLang="en-US" sz="1100" dirty="0"/>
              <a:t>对于不同争用的</a:t>
            </a:r>
            <a:r>
              <a:rPr lang="en-US" altLang="zh-CN" sz="1100" dirty="0"/>
              <a:t>YCSB-T</a:t>
            </a:r>
            <a:r>
              <a:rPr lang="zh-CN" altLang="en-US" sz="1100" dirty="0"/>
              <a:t>工作负载，</a:t>
            </a:r>
            <a:r>
              <a:rPr lang="en-US" altLang="zh-CN" sz="1100" dirty="0"/>
              <a:t>PRISM-TX</a:t>
            </a:r>
            <a:r>
              <a:rPr lang="zh-CN" altLang="en-US" sz="1100" dirty="0"/>
              <a:t>和</a:t>
            </a:r>
            <a:r>
              <a:rPr lang="en-US" altLang="zh-CN" sz="1100" dirty="0" err="1"/>
              <a:t>FaRM</a:t>
            </a:r>
            <a:r>
              <a:rPr lang="zh-CN" altLang="en-US" sz="1100" dirty="0"/>
              <a:t>之间的峰值吞吐量比较。</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12892" y="2086608"/>
            <a:ext cx="5164628" cy="2684785"/>
            <a:chOff x="2713737" y="2074407"/>
            <a:chExt cx="5164628" cy="2684785"/>
          </a:xfrm>
        </p:grpSpPr>
        <p:sp>
          <p:nvSpPr>
            <p:cNvPr id="3" name="TextBox 2"/>
            <p:cNvSpPr txBox="1"/>
            <p:nvPr/>
          </p:nvSpPr>
          <p:spPr>
            <a:xfrm>
              <a:off x="2782838" y="4112861"/>
              <a:ext cx="1527085" cy="646331"/>
            </a:xfrm>
            <a:prstGeom prst="rect">
              <a:avLst/>
            </a:prstGeom>
            <a:noFill/>
          </p:spPr>
          <p:txBody>
            <a:bodyPr wrap="none" rtlCol="0">
              <a:spAutoFit/>
            </a:bodyPr>
            <a:lstStyle/>
            <a:p>
              <a:r>
                <a:rPr lang="en-US" altLang="zh-CN" sz="3600" spc="300" dirty="0">
                  <a:solidFill>
                    <a:schemeClr val="tx1">
                      <a:lumMod val="85000"/>
                      <a:lumOff val="15000"/>
                    </a:schemeClr>
                  </a:solidFill>
                  <a:latin typeface="Arial" panose="020B0604020202020204"/>
                  <a:ea typeface="微软雅黑" panose="020B0503020204020204" charset="-122"/>
                  <a:sym typeface="Arial" panose="020B0604020202020204"/>
                </a:rPr>
                <a:t>PART</a:t>
              </a:r>
            </a:p>
          </p:txBody>
        </p:sp>
        <p:sp>
          <p:nvSpPr>
            <p:cNvPr id="12" name="等腰三角形 11"/>
            <p:cNvSpPr/>
            <p:nvPr/>
          </p:nvSpPr>
          <p:spPr>
            <a:xfrm rot="512239">
              <a:off x="3477837" y="3538931"/>
              <a:ext cx="314715" cy="2713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3" name="等腰三角形 12"/>
            <p:cNvSpPr/>
            <p:nvPr/>
          </p:nvSpPr>
          <p:spPr>
            <a:xfrm rot="20371609">
              <a:off x="3995378" y="3751964"/>
              <a:ext cx="157357" cy="13565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4" name="等腰三角形 13"/>
            <p:cNvSpPr/>
            <p:nvPr/>
          </p:nvSpPr>
          <p:spPr>
            <a:xfrm rot="20371609">
              <a:off x="3124426" y="3774407"/>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5" name="等腰三角形 14"/>
            <p:cNvSpPr/>
            <p:nvPr/>
          </p:nvSpPr>
          <p:spPr>
            <a:xfrm rot="3761573">
              <a:off x="2621230" y="3463058"/>
              <a:ext cx="588992" cy="40397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6" name="等腰三角形 15"/>
            <p:cNvSpPr/>
            <p:nvPr/>
          </p:nvSpPr>
          <p:spPr>
            <a:xfrm rot="20371609">
              <a:off x="3987995" y="3447181"/>
              <a:ext cx="211765" cy="155966"/>
            </a:xfrm>
            <a:prstGeom prst="triangl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sp>
          <p:nvSpPr>
            <p:cNvPr id="17" name="TextBox 16"/>
            <p:cNvSpPr txBox="1"/>
            <p:nvPr/>
          </p:nvSpPr>
          <p:spPr>
            <a:xfrm>
              <a:off x="2958273" y="2074407"/>
              <a:ext cx="869149" cy="1569660"/>
            </a:xfrm>
            <a:prstGeom prst="rect">
              <a:avLst/>
            </a:prstGeom>
            <a:noFill/>
          </p:spPr>
          <p:txBody>
            <a:bodyPr wrap="none" rtlCol="0">
              <a:spAutoFit/>
            </a:bodyPr>
            <a:lstStyle/>
            <a:p>
              <a:r>
                <a:rPr lang="en-US" altLang="zh-CN" sz="9600" b="1" dirty="0">
                  <a:solidFill>
                    <a:schemeClr val="tx1">
                      <a:lumMod val="85000"/>
                      <a:lumOff val="15000"/>
                    </a:schemeClr>
                  </a:solidFill>
                  <a:latin typeface="Arial" panose="020B0604020202020204"/>
                  <a:ea typeface="微软雅黑" panose="020B0503020204020204" charset="-122"/>
                  <a:sym typeface="Arial" panose="020B0604020202020204"/>
                </a:rPr>
                <a:t>1</a:t>
              </a:r>
              <a:endParaRPr lang="zh-CN" altLang="en-US" sz="9600" b="1" dirty="0">
                <a:solidFill>
                  <a:schemeClr val="tx1">
                    <a:lumMod val="85000"/>
                    <a:lumOff val="15000"/>
                  </a:schemeClr>
                </a:solidFill>
                <a:latin typeface="Arial" panose="020B0604020202020204"/>
                <a:ea typeface="微软雅黑" panose="020B0503020204020204" charset="-122"/>
                <a:sym typeface="Arial" panose="020B0604020202020204"/>
              </a:endParaRPr>
            </a:p>
          </p:txBody>
        </p:sp>
        <p:sp>
          <p:nvSpPr>
            <p:cNvPr id="28" name="TextBox 27"/>
            <p:cNvSpPr txBox="1"/>
            <p:nvPr/>
          </p:nvSpPr>
          <p:spPr>
            <a:xfrm>
              <a:off x="5015081" y="3141074"/>
              <a:ext cx="2863284" cy="707886"/>
            </a:xfrm>
            <a:prstGeom prst="rect">
              <a:avLst/>
            </a:prstGeom>
            <a:noFill/>
          </p:spPr>
          <p:txBody>
            <a:bodyPr wrap="none" rtlCol="0">
              <a:spAutoFit/>
            </a:bodyPr>
            <a:lstStyle/>
            <a:p>
              <a:pPr algn="l"/>
              <a:r>
                <a:rPr lang="en-US" altLang="zh-CN"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PRISM</a:t>
              </a:r>
              <a:r>
                <a:rPr lang="zh-CN" altLang="en-US" sz="40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rPr>
                <a:t>背景</a:t>
              </a:r>
              <a:endParaRPr lang="zh-CN" altLang="en-US" sz="4000" b="1" spc="300" dirty="0">
                <a:latin typeface="Times New Roman" panose="02020603050405020304" pitchFamily="18" charset="0"/>
                <a:ea typeface="微软雅黑" panose="020B0503020204020204" charset="-122"/>
                <a:cs typeface="Times New Roman" panose="02020603050405020304" pitchFamily="18" charset="0"/>
                <a:sym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97873" y="611396"/>
            <a:ext cx="1774845" cy="461665"/>
          </a:xfrm>
          <a:prstGeom prst="rect">
            <a:avLst/>
          </a:prstGeom>
        </p:spPr>
        <p:txBody>
          <a:bodyPr wrap="none">
            <a:spAutoFit/>
          </a:bodyPr>
          <a:lstStyle/>
          <a:p>
            <a:r>
              <a:rPr lang="en-US" altLang="zh-CN" sz="2400" b="1" dirty="0">
                <a:ea typeface="微软雅黑" panose="020B0503020204020204" charset="-122"/>
                <a:sym typeface="Arial" panose="020B0604020202020204"/>
              </a:rPr>
              <a:t>PRISM</a:t>
            </a:r>
            <a:r>
              <a:rPr lang="zh-CN" altLang="en-US" sz="2400" b="1" dirty="0">
                <a:ea typeface="微软雅黑" panose="020B0503020204020204" charset="-122"/>
                <a:sym typeface="Arial" panose="020B0604020202020204"/>
              </a:rPr>
              <a:t>总结</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350790" y="2305288"/>
            <a:ext cx="7488832" cy="2247424"/>
          </a:xfrm>
          <a:prstGeom prst="roundRect">
            <a:avLst/>
          </a:prstGeom>
          <a:noFill/>
          <a:ln>
            <a:solidFill>
              <a:schemeClr val="accent2">
                <a:lumMod val="60000"/>
                <a:lumOff val="40000"/>
              </a:schemeClr>
            </a:solidFill>
            <a:prstDash val="lgDash"/>
          </a:ln>
        </p:spPr>
        <p:txBody>
          <a:bodyPr wrap="square" rtlCol="0">
            <a:spAutoFit/>
          </a:bodyPr>
          <a:lstStyle/>
          <a:p>
            <a:r>
              <a:rPr lang="en-US" altLang="zh-CN" dirty="0">
                <a:solidFill>
                  <a:srgbClr val="000000"/>
                </a:solidFill>
                <a:ea typeface="黑体" panose="02010609060101010101" charset="-122"/>
              </a:rPr>
              <a:t>PRISM</a:t>
            </a:r>
            <a:r>
              <a:rPr lang="zh-CN" altLang="en-US" dirty="0">
                <a:solidFill>
                  <a:srgbClr val="000000"/>
                </a:solidFill>
                <a:ea typeface="黑体" panose="02010609060101010101" charset="-122"/>
              </a:rPr>
              <a:t>是一个用于远程内存访问的扩展</a:t>
            </a:r>
            <a:r>
              <a:rPr lang="en-US" altLang="zh-CN" dirty="0">
                <a:solidFill>
                  <a:srgbClr val="000000"/>
                </a:solidFill>
                <a:ea typeface="黑体" panose="02010609060101010101" charset="-122"/>
              </a:rPr>
              <a:t>API</a:t>
            </a:r>
            <a:r>
              <a:rPr lang="zh-CN" altLang="en-US" dirty="0">
                <a:solidFill>
                  <a:srgbClr val="000000"/>
                </a:solidFill>
                <a:ea typeface="黑体" panose="02010609060101010101" charset="-122"/>
              </a:rPr>
              <a:t>。</a:t>
            </a:r>
            <a:endParaRPr lang="en-US" altLang="zh-CN" dirty="0">
              <a:solidFill>
                <a:srgbClr val="000000"/>
              </a:solidFill>
              <a:ea typeface="黑体" panose="02010609060101010101" charset="-122"/>
            </a:endParaRPr>
          </a:p>
          <a:p>
            <a:pPr marL="342900" indent="-342900">
              <a:buFont typeface="Wingdings" panose="05000000000000000000" pitchFamily="2" charset="2"/>
              <a:buChar char="l"/>
            </a:pPr>
            <a:r>
              <a:rPr lang="zh-CN" altLang="zh-CN" dirty="0">
                <a:solidFill>
                  <a:srgbClr val="000000"/>
                </a:solidFill>
                <a:ea typeface="黑体" panose="02010609060101010101" charset="-122"/>
              </a:rPr>
              <a:t>PRISM提供了RDMA READ/WRITE接口和RPC通信的完全通用性之间的中间平台。</a:t>
            </a:r>
            <a:endParaRPr lang="en-US" altLang="zh-CN" dirty="0">
              <a:solidFill>
                <a:srgbClr val="000000"/>
              </a:solidFill>
              <a:ea typeface="黑体" panose="02010609060101010101" charset="-122"/>
            </a:endParaRPr>
          </a:p>
          <a:p>
            <a:pPr marL="342900" indent="-342900">
              <a:buFont typeface="Wingdings" panose="05000000000000000000" pitchFamily="2" charset="2"/>
              <a:buChar char="l"/>
            </a:pPr>
            <a:r>
              <a:rPr lang="zh-CN" altLang="zh-CN" dirty="0">
                <a:solidFill>
                  <a:srgbClr val="000000"/>
                </a:solidFill>
                <a:ea typeface="黑体" panose="02010609060101010101" charset="-122"/>
              </a:rPr>
              <a:t>PRISM显著扩展了网络加速应用程序的设计空间，使构建新类型应用程序的服务器端CPU参与极少成为可能。</a:t>
            </a:r>
          </a:p>
          <a:p>
            <a:pPr marL="342900" indent="-342900">
              <a:buFont typeface="Wingdings" panose="05000000000000000000" pitchFamily="2" charset="2"/>
              <a:buChar char="l"/>
            </a:pPr>
            <a:r>
              <a:rPr lang="en-US" altLang="zh-CN" dirty="0" err="1">
                <a:solidFill>
                  <a:srgbClr val="000000"/>
                </a:solidFill>
                <a:ea typeface="黑体" panose="02010609060101010101" charset="-122"/>
              </a:rPr>
              <a:t>PRISM的软件实现</a:t>
            </a:r>
            <a:r>
              <a:rPr lang="en-US" altLang="zh-CN" dirty="0">
                <a:solidFill>
                  <a:srgbClr val="000000"/>
                </a:solidFill>
                <a:ea typeface="黑体" panose="02010609060101010101" charset="-122"/>
              </a:rPr>
              <a:t>，</a:t>
            </a:r>
            <a:r>
              <a:rPr lang="zh-CN" altLang="en-US" dirty="0">
                <a:solidFill>
                  <a:srgbClr val="000000"/>
                </a:solidFill>
                <a:ea typeface="黑体" panose="02010609060101010101" charset="-122"/>
              </a:rPr>
              <a:t>展示了</a:t>
            </a:r>
            <a:r>
              <a:rPr lang="en-US" altLang="zh-CN" dirty="0" err="1">
                <a:solidFill>
                  <a:srgbClr val="000000"/>
                </a:solidFill>
                <a:ea typeface="黑体" panose="02010609060101010101" charset="-122"/>
              </a:rPr>
              <a:t>更高级的接口</a:t>
            </a:r>
            <a:r>
              <a:rPr lang="zh-CN" altLang="en-US" dirty="0">
                <a:solidFill>
                  <a:srgbClr val="000000"/>
                </a:solidFill>
                <a:ea typeface="黑体" panose="02010609060101010101" charset="-122"/>
              </a:rPr>
              <a:t>，</a:t>
            </a:r>
            <a:r>
              <a:rPr lang="en-US" altLang="zh-CN" dirty="0" err="1">
                <a:solidFill>
                  <a:srgbClr val="000000"/>
                </a:solidFill>
                <a:ea typeface="黑体" panose="02010609060101010101" charset="-122"/>
              </a:rPr>
              <a:t>构建更有效的协议</a:t>
            </a:r>
            <a:r>
              <a:rPr lang="zh-CN" altLang="en-US" dirty="0">
                <a:solidFill>
                  <a:srgbClr val="000000"/>
                </a:solidFill>
                <a:ea typeface="黑体" panose="02010609060101010101" charset="-122"/>
              </a:rPr>
              <a:t>，</a:t>
            </a:r>
            <a:r>
              <a:rPr lang="en-US" altLang="zh-CN" dirty="0" err="1">
                <a:solidFill>
                  <a:srgbClr val="000000"/>
                </a:solidFill>
                <a:ea typeface="黑体" panose="02010609060101010101" charset="-122"/>
              </a:rPr>
              <a:t>通常优于使用硬件加速的RDMA的协议</a:t>
            </a:r>
            <a:r>
              <a:rPr lang="en-US" altLang="zh-CN" dirty="0">
                <a:solidFill>
                  <a:srgbClr val="000000"/>
                </a:solidFill>
                <a:ea typeface="黑体" panose="02010609060101010101" charset="-122"/>
              </a:rPr>
              <a:t>。</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11020" y="2997327"/>
            <a:ext cx="2730500" cy="695960"/>
          </a:xfrm>
          <a:prstGeom prst="rect">
            <a:avLst/>
          </a:prstGeom>
        </p:spPr>
        <p:txBody>
          <a:bodyPr vert="horz" wrap="square" lIns="0" tIns="12700" rIns="0" bIns="0" rtlCol="0">
            <a:spAutoFit/>
          </a:bodyPr>
          <a:lstStyle/>
          <a:p>
            <a:pPr marL="12700" algn="just">
              <a:lnSpc>
                <a:spcPct val="100000"/>
              </a:lnSpc>
              <a:spcBef>
                <a:spcPts val="100"/>
              </a:spcBef>
            </a:pPr>
            <a:r>
              <a:rPr sz="4400" b="0" spc="-5" dirty="0">
                <a:solidFill>
                  <a:srgbClr val="263238"/>
                </a:solidFill>
                <a:latin typeface="Arial" panose="020B0604020202020204"/>
                <a:cs typeface="Arial" panose="020B0604020202020204"/>
              </a:rPr>
              <a:t>Thank</a:t>
            </a:r>
            <a:r>
              <a:rPr sz="4400" b="0" spc="-75" dirty="0">
                <a:solidFill>
                  <a:srgbClr val="263238"/>
                </a:solidFill>
                <a:latin typeface="Arial" panose="020B0604020202020204"/>
                <a:cs typeface="Arial" panose="020B0604020202020204"/>
              </a:rPr>
              <a:t> </a:t>
            </a:r>
            <a:r>
              <a:rPr sz="4400" b="0" dirty="0">
                <a:solidFill>
                  <a:srgbClr val="263238"/>
                </a:solidFill>
                <a:latin typeface="Arial" panose="020B0604020202020204"/>
                <a:cs typeface="Arial" panose="020B0604020202020204"/>
              </a:rPr>
              <a:t>You</a:t>
            </a:r>
            <a:endParaRPr sz="4400" dirty="0">
              <a:latin typeface="Arial" panose="020B0604020202020204"/>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54158" y="524870"/>
            <a:ext cx="1042273" cy="523220"/>
          </a:xfrm>
          <a:prstGeom prst="rect">
            <a:avLst/>
          </a:prstGeom>
        </p:spPr>
        <p:txBody>
          <a:bodyPr wrap="none">
            <a:spAutoFit/>
          </a:bodyPr>
          <a:lstStyle/>
          <a:p>
            <a:r>
              <a:rPr lang="en-US" altLang="zh-CN" sz="2800" b="1"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a:rPr>
              <a:t>DMA</a:t>
            </a:r>
            <a:endParaRPr lang="zh-CN" altLang="en-US" sz="2800" b="1" dirty="0">
              <a:latin typeface="Times New Roman" panose="02020603050405020304" pitchFamily="18" charset="0"/>
              <a:ea typeface="微软雅黑" panose="020B0503020204020204" charset="-122"/>
              <a:cs typeface="Times New Roman" panose="02020603050405020304" pitchFamily="18" charset="0"/>
              <a:sym typeface="Arial" panose="020B0604020202020204"/>
            </a:endParaRP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2" r:link="rId3"/>
          <a:stretch>
            <a:fillRect/>
          </a:stretch>
        </p:blipFill>
        <p:spPr>
          <a:xfrm>
            <a:off x="3790754" y="2636912"/>
            <a:ext cx="4608904" cy="3571101"/>
          </a:xfrm>
          <a:prstGeom prst="rect">
            <a:avLst/>
          </a:prstGeom>
          <a:noFill/>
          <a:ln w="9525">
            <a:noFill/>
          </a:ln>
        </p:spPr>
      </p:pic>
      <p:sp>
        <p:nvSpPr>
          <p:cNvPr id="13" name="文本框 12"/>
          <p:cNvSpPr txBox="1"/>
          <p:nvPr/>
        </p:nvSpPr>
        <p:spPr>
          <a:xfrm>
            <a:off x="1665974" y="1340768"/>
            <a:ext cx="8858464" cy="1021556"/>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t>DMA(Direct Memory Access)，直接内存访问。</a:t>
            </a:r>
          </a:p>
          <a:p>
            <a:r>
              <a:rPr lang="zh-CN" altLang="en-US" dirty="0"/>
              <a:t>即通过DMA Enigne 能够将主板上的设备数据不通过CPU直接将数据搬运到内存当中。</a:t>
            </a:r>
          </a:p>
          <a:p>
            <a:r>
              <a:rPr lang="zh-CN" altLang="en-US" dirty="0"/>
              <a:t>DMA的工作信息，可以通过一个简单的图来进行表示：</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4563" y="565229"/>
            <a:ext cx="1415772" cy="461665"/>
          </a:xfrm>
          <a:prstGeom prst="rect">
            <a:avLst/>
          </a:prstGeom>
        </p:spPr>
        <p:txBody>
          <a:bodyPr wrap="none">
            <a:spAutoFit/>
          </a:bodyPr>
          <a:lstStyle/>
          <a:p>
            <a:r>
              <a:rPr lang="zh-CN" altLang="en-US" sz="2400" b="1" dirty="0">
                <a:ea typeface="微软雅黑" panose="020B0503020204020204" charset="-122"/>
                <a:sym typeface="Arial" panose="020B0604020202020204"/>
              </a:rPr>
              <a:t>网络趋势</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55330" y="1026894"/>
            <a:ext cx="9620396" cy="1328023"/>
          </a:xfrm>
          <a:prstGeom prst="roundRect">
            <a:avLst/>
          </a:prstGeom>
          <a:noFill/>
          <a:ln>
            <a:solidFill>
              <a:schemeClr val="accent2">
                <a:lumMod val="60000"/>
                <a:lumOff val="40000"/>
              </a:schemeClr>
            </a:solidFill>
            <a:prstDash val="lgDash"/>
          </a:ln>
        </p:spPr>
        <p:txBody>
          <a:bodyPr wrap="square" rtlCol="0">
            <a:spAutoFit/>
          </a:bodyPr>
          <a:lstStyle/>
          <a:p>
            <a:r>
              <a:rPr lang="zh-CN" altLang="en-US" dirty="0">
                <a:cs typeface="+mn-lt"/>
                <a:sym typeface="+mn-ea"/>
              </a:rPr>
              <a:t>传统的 TCP/IP 软硬件架构及应用存在着网络传输和数据处理的延迟过大、存在多次数据拷贝和中断处理、复杂的 TCP/IP 协议处理等问题。RDMA(Remote Direct Memory Access，远程直接内存访问)是一种为了解决网络传输中服务器端数据处理延迟而产生的技术。</a:t>
            </a:r>
            <a:r>
              <a:rPr lang="en-US" altLang="zh-CN" dirty="0">
                <a:cs typeface="+mn-lt"/>
                <a:sym typeface="+mn-ea"/>
              </a:rPr>
              <a:t>RDMA</a:t>
            </a:r>
            <a:r>
              <a:rPr lang="zh-CN" altLang="en-US" dirty="0"/>
              <a:t>允许应用程序</a:t>
            </a:r>
            <a:r>
              <a:rPr lang="en-US" altLang="zh-CN" dirty="0"/>
              <a:t>(</a:t>
            </a:r>
            <a:r>
              <a:rPr lang="zh-CN" altLang="en-US" dirty="0"/>
              <a:t>包括存储</a:t>
            </a:r>
            <a:r>
              <a:rPr lang="en-US" altLang="zh-CN" dirty="0"/>
              <a:t>)</a:t>
            </a:r>
            <a:r>
              <a:rPr lang="zh-CN" altLang="en-US" dirty="0"/>
              <a:t>在它们的内存空间之间直接做数据传输。</a:t>
            </a:r>
            <a:endParaRPr lang="zh-CN" altLang="en-US" dirty="0">
              <a:cs typeface="+mn-lt"/>
            </a:endParaRPr>
          </a:p>
        </p:txBody>
      </p:sp>
      <p:pic>
        <p:nvPicPr>
          <p:cNvPr id="1026" name="Picture 2" descr="https://pic3.zhimg.com/80/v2-f081e8fce13d8b00e5a786399d20ca06_1440w.jpg">
            <a:extLst>
              <a:ext uri="{FF2B5EF4-FFF2-40B4-BE49-F238E27FC236}">
                <a16:creationId xmlns:a16="http://schemas.microsoft.com/office/drawing/2014/main" id="{E3E44D86-EDA6-402C-8789-704A698F9B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0871" y="3580784"/>
            <a:ext cx="4974476" cy="27324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0374"/>
            <a:ext cx="2128981" cy="461665"/>
          </a:xfrm>
          <a:prstGeom prst="rect">
            <a:avLst/>
          </a:prstGeom>
        </p:spPr>
        <p:txBody>
          <a:bodyPr wrap="square">
            <a:spAutoFit/>
          </a:bodyPr>
          <a:lstStyle/>
          <a:p>
            <a:r>
              <a:rPr lang="en-US" altLang="zh-CN" sz="2400" b="1" dirty="0">
                <a:latin typeface="Times New Roman" panose="02020603050405020304" pitchFamily="18" charset="0"/>
                <a:ea typeface="微软雅黑" panose="020B0503020204020204" charset="-122"/>
                <a:sym typeface="Arial" panose="020B0604020202020204"/>
              </a:rPr>
              <a:t>RDMA</a:t>
            </a:r>
            <a:r>
              <a:rPr lang="zh-CN" altLang="en-US" sz="2400" b="1" dirty="0">
                <a:latin typeface="Times New Roman" panose="02020603050405020304" pitchFamily="18" charset="0"/>
                <a:ea typeface="微软雅黑" panose="020B0503020204020204" charset="-122"/>
                <a:sym typeface="Arial" panose="020B0604020202020204"/>
              </a:rPr>
              <a:t>优势</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1" name="图片 100"/>
          <p:cNvPicPr/>
          <p:nvPr/>
        </p:nvPicPr>
        <p:blipFill>
          <a:blip r:embed="rId2" r:link="rId3"/>
          <a:stretch>
            <a:fillRect/>
          </a:stretch>
        </p:blipFill>
        <p:spPr>
          <a:xfrm>
            <a:off x="5735166" y="1700808"/>
            <a:ext cx="5514975" cy="3903345"/>
          </a:xfrm>
          <a:prstGeom prst="rect">
            <a:avLst/>
          </a:prstGeom>
          <a:noFill/>
          <a:ln w="9525">
            <a:noFill/>
          </a:ln>
        </p:spPr>
      </p:pic>
      <p:sp>
        <p:nvSpPr>
          <p:cNvPr id="12" name="文本框 11"/>
          <p:cNvSpPr txBox="1"/>
          <p:nvPr/>
        </p:nvSpPr>
        <p:spPr>
          <a:xfrm>
            <a:off x="330659" y="1064430"/>
            <a:ext cx="5514975" cy="4699159"/>
          </a:xfrm>
          <a:prstGeom prst="roundRect">
            <a:avLst/>
          </a:prstGeom>
          <a:noFill/>
          <a:ln>
            <a:solidFill>
              <a:schemeClr val="accent2">
                <a:lumMod val="60000"/>
                <a:lumOff val="40000"/>
              </a:schemeClr>
            </a:solidFill>
            <a:prstDash val="lgDash"/>
          </a:ln>
        </p:spPr>
        <p:txBody>
          <a:bodyPr wrap="square" rtlCol="0">
            <a:spAutoFit/>
          </a:bodyPr>
          <a:lstStyle/>
          <a:p>
            <a:pPr marL="285750" indent="-285750">
              <a:buFont typeface="Arial" panose="020B0604020202020204" pitchFamily="34" charset="0"/>
              <a:buChar char="•"/>
            </a:pPr>
            <a:r>
              <a:rPr lang="zh-CN" altLang="en-US" dirty="0"/>
              <a:t>零拷贝(Zero-copy) </a:t>
            </a:r>
            <a:r>
              <a:rPr lang="en-US" altLang="zh-CN" dirty="0"/>
              <a:t>-</a:t>
            </a:r>
            <a:r>
              <a:rPr lang="zh-CN" altLang="en-US" dirty="0"/>
              <a:t>应用程序能够直接执行数据传输，在不涉及到网络软件栈的情况下。数据能够被直接发送到缓冲区或者能够直接从缓冲区里接收，而不需要被复制到网络层。</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内核旁路</a:t>
            </a:r>
            <a:r>
              <a:rPr lang="en-US" altLang="zh-CN" dirty="0"/>
              <a:t>(Kernel bypass) -</a:t>
            </a:r>
            <a:r>
              <a:rPr lang="zh-CN" altLang="en-US" dirty="0"/>
              <a:t>应用程序可以直接在用户态执行数据传输，不需要在内核态与用户态之间做上下文切换。</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不需要</a:t>
            </a:r>
            <a:r>
              <a:rPr lang="en-US" altLang="zh-CN" dirty="0"/>
              <a:t>CPU</a:t>
            </a:r>
            <a:r>
              <a:rPr lang="zh-CN" altLang="en-US" dirty="0"/>
              <a:t>干预</a:t>
            </a:r>
            <a:r>
              <a:rPr lang="en-US" altLang="zh-CN" dirty="0"/>
              <a:t>(No CPU involvement) -</a:t>
            </a:r>
            <a:r>
              <a:rPr lang="zh-CN" altLang="en-US" dirty="0"/>
              <a:t>应用程序可以访问远程主机内存而不消耗远程主机中的任何</a:t>
            </a:r>
            <a:r>
              <a:rPr lang="en-US" altLang="zh-CN" dirty="0"/>
              <a:t>CPU</a:t>
            </a:r>
            <a:r>
              <a:rPr lang="zh-CN" altLang="en-US" dirty="0"/>
              <a:t>。远程主机内存能够被读取而不需要远程主机上的进程（或</a:t>
            </a:r>
            <a:r>
              <a:rPr lang="en-US" altLang="zh-CN" dirty="0"/>
              <a:t>CPU)</a:t>
            </a:r>
            <a:r>
              <a:rPr lang="zh-CN" altLang="en-US" dirty="0"/>
              <a:t>参与。远程主机的</a:t>
            </a:r>
            <a:r>
              <a:rPr lang="en-US" altLang="zh-CN" dirty="0"/>
              <a:t>CPU</a:t>
            </a:r>
            <a:r>
              <a:rPr lang="zh-CN" altLang="en-US" dirty="0"/>
              <a:t>的缓存</a:t>
            </a:r>
            <a:r>
              <a:rPr lang="en-US" altLang="zh-CN" dirty="0"/>
              <a:t>(cache)</a:t>
            </a:r>
            <a:r>
              <a:rPr lang="zh-CN" altLang="en-US" dirty="0"/>
              <a:t>不会被访问的内存内容所填充。</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5229"/>
            <a:ext cx="2374368"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charset="-122"/>
                <a:sym typeface="Arial" panose="020B0604020202020204"/>
              </a:rPr>
              <a:t>RDMA</a:t>
            </a:r>
            <a:r>
              <a:rPr lang="zh-CN" altLang="en-US" sz="2400" b="1" dirty="0">
                <a:latin typeface="Times New Roman" panose="02020603050405020304" pitchFamily="18" charset="0"/>
                <a:ea typeface="微软雅黑" panose="020B0503020204020204" charset="-122"/>
                <a:sym typeface="Arial" panose="020B0604020202020204"/>
              </a:rPr>
              <a:t>数据操作</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2" name="图片 101"/>
          <p:cNvPicPr/>
          <p:nvPr/>
        </p:nvPicPr>
        <p:blipFill>
          <a:blip r:embed="rId2" r:link="rId3"/>
          <a:stretch>
            <a:fillRect/>
          </a:stretch>
        </p:blipFill>
        <p:spPr>
          <a:xfrm>
            <a:off x="2798286" y="1556792"/>
            <a:ext cx="6593840" cy="412623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5229"/>
            <a:ext cx="2374368"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charset="-122"/>
                <a:sym typeface="Arial" panose="020B0604020202020204"/>
              </a:rPr>
              <a:t>RDMA</a:t>
            </a:r>
            <a:r>
              <a:rPr lang="zh-CN" altLang="en-US" sz="2400" b="1" dirty="0">
                <a:latin typeface="Times New Roman" panose="02020603050405020304" pitchFamily="18" charset="0"/>
                <a:ea typeface="微软雅黑" panose="020B0503020204020204" charset="-122"/>
                <a:sym typeface="Arial" panose="020B0604020202020204"/>
              </a:rPr>
              <a:t>数据操作</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E8C89BB-AE08-4762-AE24-F7A274DEDB0E}"/>
              </a:ext>
            </a:extLst>
          </p:cNvPr>
          <p:cNvPicPr>
            <a:picLocks noChangeAspect="1"/>
          </p:cNvPicPr>
          <p:nvPr/>
        </p:nvPicPr>
        <p:blipFill>
          <a:blip r:embed="rId2"/>
          <a:stretch>
            <a:fillRect/>
          </a:stretch>
        </p:blipFill>
        <p:spPr>
          <a:xfrm>
            <a:off x="1242874" y="1565912"/>
            <a:ext cx="9213180" cy="4208286"/>
          </a:xfrm>
          <a:prstGeom prst="rect">
            <a:avLst/>
          </a:prstGeom>
        </p:spPr>
      </p:pic>
    </p:spTree>
    <p:extLst>
      <p:ext uri="{BB962C8B-B14F-4D97-AF65-F5344CB8AC3E}">
        <p14:creationId xmlns:p14="http://schemas.microsoft.com/office/powerpoint/2010/main" val="1327362647"/>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194358" y="217178"/>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057" y="761631"/>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66614" y="565229"/>
            <a:ext cx="2374368" cy="461665"/>
          </a:xfrm>
          <a:prstGeom prst="rect">
            <a:avLst/>
          </a:prstGeom>
        </p:spPr>
        <p:txBody>
          <a:bodyPr wrap="none">
            <a:spAutoFit/>
          </a:bodyPr>
          <a:lstStyle/>
          <a:p>
            <a:r>
              <a:rPr lang="en-US" altLang="zh-CN" sz="2400" b="1" dirty="0">
                <a:latin typeface="Times New Roman" panose="02020603050405020304" pitchFamily="18" charset="0"/>
                <a:ea typeface="微软雅黑" panose="020B0503020204020204" charset="-122"/>
                <a:sym typeface="Arial" panose="020B0604020202020204"/>
              </a:rPr>
              <a:t>RDMA</a:t>
            </a:r>
            <a:r>
              <a:rPr lang="zh-CN" altLang="en-US" sz="2400" b="1" dirty="0">
                <a:latin typeface="Times New Roman" panose="02020603050405020304" pitchFamily="18" charset="0"/>
                <a:ea typeface="微软雅黑" panose="020B0503020204020204" charset="-122"/>
                <a:sym typeface="Arial" panose="020B0604020202020204"/>
              </a:rPr>
              <a:t>数据操作</a:t>
            </a:r>
          </a:p>
        </p:txBody>
      </p:sp>
      <p:sp>
        <p:nvSpPr>
          <p:cNvPr id="11" name="左中括号 10"/>
          <p:cNvSpPr/>
          <p:nvPr/>
        </p:nvSpPr>
        <p:spPr>
          <a:xfrm>
            <a:off x="694606" y="544034"/>
            <a:ext cx="72008" cy="504056"/>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a:ea typeface="微软雅黑" panose="020B0503020204020204" charset="-122"/>
              <a:sym typeface="Arial" panose="020B0604020202020204"/>
            </a:endParaRPr>
          </a:p>
        </p:txBody>
      </p:sp>
      <p:cxnSp>
        <p:nvCxnSpPr>
          <p:cNvPr id="16" name="直接连接符 15"/>
          <p:cNvCxnSpPr/>
          <p:nvPr/>
        </p:nvCxnSpPr>
        <p:spPr>
          <a:xfrm flipH="1">
            <a:off x="11435729" y="598203"/>
            <a:ext cx="777432" cy="653712"/>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824445" y="925059"/>
            <a:ext cx="388716" cy="32685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54158" y="6313216"/>
            <a:ext cx="388716" cy="3268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54158" y="6381328"/>
            <a:ext cx="777432" cy="6537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4"/>
          <a:stretch>
            <a:fillRect/>
          </a:stretch>
        </p:blipFill>
        <p:spPr>
          <a:xfrm>
            <a:off x="1248336" y="1810276"/>
            <a:ext cx="6105475" cy="3828586"/>
          </a:xfrm>
          <a:prstGeom prst="rect">
            <a:avLst/>
          </a:prstGeom>
        </p:spPr>
      </p:pic>
      <p:sp>
        <p:nvSpPr>
          <p:cNvPr id="3" name="文本框 2"/>
          <p:cNvSpPr txBox="1"/>
          <p:nvPr/>
        </p:nvSpPr>
        <p:spPr>
          <a:xfrm>
            <a:off x="1558702" y="1878388"/>
            <a:ext cx="1748790" cy="368300"/>
          </a:xfrm>
          <a:prstGeom prst="rect">
            <a:avLst/>
          </a:prstGeom>
          <a:noFill/>
        </p:spPr>
        <p:txBody>
          <a:bodyPr wrap="square" rtlCol="0">
            <a:spAutoFit/>
          </a:bodyPr>
          <a:lstStyle/>
          <a:p>
            <a:r>
              <a:rPr lang="en-US" altLang="zh-CN" dirty="0"/>
              <a:t>two-sided</a:t>
            </a:r>
          </a:p>
        </p:txBody>
      </p:sp>
      <p:sp>
        <p:nvSpPr>
          <p:cNvPr id="5" name="文本框 4"/>
          <p:cNvSpPr txBox="1"/>
          <p:nvPr/>
        </p:nvSpPr>
        <p:spPr>
          <a:xfrm>
            <a:off x="1558702" y="3877596"/>
            <a:ext cx="1241365" cy="368300"/>
          </a:xfrm>
          <a:prstGeom prst="rect">
            <a:avLst/>
          </a:prstGeom>
          <a:noFill/>
        </p:spPr>
        <p:txBody>
          <a:bodyPr wrap="square" rtlCol="0">
            <a:spAutoFit/>
          </a:bodyPr>
          <a:lstStyle/>
          <a:p>
            <a:r>
              <a:rPr lang="en-US" altLang="zh-CN" dirty="0"/>
              <a:t>one-sided</a:t>
            </a:r>
          </a:p>
        </p:txBody>
      </p:sp>
      <p:graphicFrame>
        <p:nvGraphicFramePr>
          <p:cNvPr id="6" name="表格 5"/>
          <p:cNvGraphicFramePr/>
          <p:nvPr>
            <p:custDataLst>
              <p:tags r:id="rId2"/>
            </p:custDataLst>
            <p:extLst>
              <p:ext uri="{D42A27DB-BD31-4B8C-83A1-F6EECF244321}">
                <p14:modId xmlns:p14="http://schemas.microsoft.com/office/powerpoint/2010/main" val="3695954838"/>
              </p:ext>
            </p:extLst>
          </p:nvPr>
        </p:nvGraphicFramePr>
        <p:xfrm>
          <a:off x="7535367" y="2348879"/>
          <a:ext cx="3960438" cy="2548209"/>
        </p:xfrm>
        <a:graphic>
          <a:graphicData uri="http://schemas.openxmlformats.org/drawingml/2006/table">
            <a:tbl>
              <a:tblPr firstRow="1" bandRow="1">
                <a:tableStyleId>{0E3FDE45-AF77-4B5C-9715-49D594BDF05E}</a:tableStyleId>
              </a:tblPr>
              <a:tblGrid>
                <a:gridCol w="1320146">
                  <a:extLst>
                    <a:ext uri="{9D8B030D-6E8A-4147-A177-3AD203B41FA5}">
                      <a16:colId xmlns:a16="http://schemas.microsoft.com/office/drawing/2014/main" val="20000"/>
                    </a:ext>
                  </a:extLst>
                </a:gridCol>
                <a:gridCol w="1320146">
                  <a:extLst>
                    <a:ext uri="{9D8B030D-6E8A-4147-A177-3AD203B41FA5}">
                      <a16:colId xmlns:a16="http://schemas.microsoft.com/office/drawing/2014/main" val="20001"/>
                    </a:ext>
                  </a:extLst>
                </a:gridCol>
                <a:gridCol w="1320146">
                  <a:extLst>
                    <a:ext uri="{9D8B030D-6E8A-4147-A177-3AD203B41FA5}">
                      <a16:colId xmlns:a16="http://schemas.microsoft.com/office/drawing/2014/main" val="20002"/>
                    </a:ext>
                  </a:extLst>
                </a:gridCol>
              </a:tblGrid>
              <a:tr h="660647">
                <a:tc>
                  <a:txBody>
                    <a:bodyPr/>
                    <a:lstStyle/>
                    <a:p>
                      <a:pPr algn="ctr">
                        <a:buNone/>
                      </a:pPr>
                      <a:r>
                        <a:rPr lang="en-US" altLang="zh-CN" dirty="0"/>
                        <a:t>type</a:t>
                      </a:r>
                    </a:p>
                  </a:txBody>
                  <a:tcPr anchor="ctr"/>
                </a:tc>
                <a:tc>
                  <a:txBody>
                    <a:bodyPr/>
                    <a:lstStyle/>
                    <a:p>
                      <a:pPr algn="ctr">
                        <a:buNone/>
                      </a:pPr>
                      <a:r>
                        <a:rPr lang="en-US" altLang="zh-CN" dirty="0"/>
                        <a:t>one-sided</a:t>
                      </a:r>
                    </a:p>
                  </a:txBody>
                  <a:tcPr anchor="ctr"/>
                </a:tc>
                <a:tc>
                  <a:txBody>
                    <a:bodyPr/>
                    <a:lstStyle/>
                    <a:p>
                      <a:pPr algn="ctr">
                        <a:buNone/>
                      </a:pPr>
                      <a:r>
                        <a:rPr lang="en-US" altLang="zh-CN" dirty="0"/>
                        <a:t>two-sided</a:t>
                      </a:r>
                    </a:p>
                  </a:txBody>
                  <a:tcPr anchor="ctr"/>
                </a:tc>
                <a:extLst>
                  <a:ext uri="{0D108BD9-81ED-4DB2-BD59-A6C34878D82A}">
                    <a16:rowId xmlns:a16="http://schemas.microsoft.com/office/drawing/2014/main" val="10000"/>
                  </a:ext>
                </a:extLst>
              </a:tr>
              <a:tr h="943781">
                <a:tc>
                  <a:txBody>
                    <a:bodyPr/>
                    <a:lstStyle/>
                    <a:p>
                      <a:pPr algn="ctr">
                        <a:buNone/>
                      </a:pPr>
                      <a:r>
                        <a:rPr lang="en-US" altLang="zh-CN" dirty="0"/>
                        <a:t>good</a:t>
                      </a:r>
                    </a:p>
                  </a:txBody>
                  <a:tcPr anchor="ctr"/>
                </a:tc>
                <a:tc>
                  <a:txBody>
                    <a:bodyPr/>
                    <a:lstStyle/>
                    <a:p>
                      <a:pPr algn="ctr">
                        <a:buNone/>
                      </a:pPr>
                      <a:r>
                        <a:rPr lang="en-US" altLang="zh-CN" dirty="0"/>
                        <a:t>bypass CPU</a:t>
                      </a:r>
                    </a:p>
                  </a:txBody>
                  <a:tcPr anchor="ctr"/>
                </a:tc>
                <a:tc>
                  <a:txBody>
                    <a:bodyPr/>
                    <a:lstStyle/>
                    <a:p>
                      <a:pPr algn="ctr">
                        <a:buNone/>
                      </a:pPr>
                      <a:r>
                        <a:rPr lang="en-US" altLang="zh-CN" dirty="0"/>
                        <a:t>once network round trip</a:t>
                      </a:r>
                    </a:p>
                  </a:txBody>
                  <a:tcPr anchor="ctr"/>
                </a:tc>
                <a:extLst>
                  <a:ext uri="{0D108BD9-81ED-4DB2-BD59-A6C34878D82A}">
                    <a16:rowId xmlns:a16="http://schemas.microsoft.com/office/drawing/2014/main" val="10001"/>
                  </a:ext>
                </a:extLst>
              </a:tr>
              <a:tr h="943781">
                <a:tc>
                  <a:txBody>
                    <a:bodyPr/>
                    <a:lstStyle/>
                    <a:p>
                      <a:pPr algn="ctr">
                        <a:buNone/>
                      </a:pPr>
                      <a:r>
                        <a:rPr lang="en-US" altLang="zh-CN"/>
                        <a:t>bad</a:t>
                      </a:r>
                    </a:p>
                  </a:txBody>
                  <a:tcPr anchor="ctr"/>
                </a:tc>
                <a:tc>
                  <a:txBody>
                    <a:bodyPr/>
                    <a:lstStyle/>
                    <a:p>
                      <a:pPr algn="ctr">
                        <a:buNone/>
                      </a:pPr>
                      <a:r>
                        <a:rPr lang="en-US" altLang="zh-CN" sz="1800" dirty="0">
                          <a:sym typeface="+mn-ea"/>
                        </a:rPr>
                        <a:t>extra</a:t>
                      </a:r>
                    </a:p>
                    <a:p>
                      <a:pPr algn="ctr">
                        <a:buNone/>
                      </a:pPr>
                      <a:r>
                        <a:rPr lang="en-US" altLang="zh-CN" sz="1800" dirty="0">
                          <a:sym typeface="+mn-ea"/>
                        </a:rPr>
                        <a:t>network round trip</a:t>
                      </a:r>
                      <a:endParaRPr lang="zh-CN" altLang="en-US" dirty="0"/>
                    </a:p>
                  </a:txBody>
                  <a:tcPr anchor="ctr"/>
                </a:tc>
                <a:tc>
                  <a:txBody>
                    <a:bodyPr/>
                    <a:lstStyle/>
                    <a:p>
                      <a:pPr algn="ctr">
                        <a:buNone/>
                      </a:pPr>
                      <a:r>
                        <a:rPr lang="en-US" altLang="zh-CN" dirty="0"/>
                        <a:t>use </a:t>
                      </a:r>
                    </a:p>
                    <a:p>
                      <a:pPr algn="ctr">
                        <a:buNone/>
                      </a:pPr>
                      <a:r>
                        <a:rPr lang="en-US" altLang="zh-CN" dirty="0"/>
                        <a:t>CPU</a:t>
                      </a:r>
                    </a:p>
                  </a:txBody>
                  <a:tcPr anchor="ctr"/>
                </a:tc>
                <a:extLst>
                  <a:ext uri="{0D108BD9-81ED-4DB2-BD59-A6C34878D82A}">
                    <a16:rowId xmlns:a16="http://schemas.microsoft.com/office/drawing/2014/main" val="10002"/>
                  </a:ext>
                </a:extLst>
              </a:tr>
            </a:tbl>
          </a:graphicData>
        </a:graphic>
      </p:graphicFrame>
      <p:sp>
        <p:nvSpPr>
          <p:cNvPr id="7" name="文本框 6">
            <a:extLst>
              <a:ext uri="{FF2B5EF4-FFF2-40B4-BE49-F238E27FC236}">
                <a16:creationId xmlns:a16="http://schemas.microsoft.com/office/drawing/2014/main" id="{A00B1C89-634E-4427-81F1-58B59DA7BD4D}"/>
              </a:ext>
            </a:extLst>
          </p:cNvPr>
          <p:cNvSpPr txBox="1"/>
          <p:nvPr/>
        </p:nvSpPr>
        <p:spPr>
          <a:xfrm rot="20965808">
            <a:off x="7453537" y="738607"/>
            <a:ext cx="2709121" cy="523220"/>
          </a:xfrm>
          <a:prstGeom prst="rect">
            <a:avLst/>
          </a:prstGeom>
          <a:noFill/>
        </p:spPr>
        <p:txBody>
          <a:bodyPr wrap="square" rtlCol="0">
            <a:spAutoFit/>
          </a:bodyPr>
          <a:lstStyle/>
          <a:p>
            <a:r>
              <a:rPr lang="zh-CN" altLang="en-US" sz="2800" dirty="0"/>
              <a:t>哪一种更快呢？</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红黑三角线条PPT模板"/>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170,&quot;width&quot;:1303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a8b79a08-43bd-4844-9a96-a8967dcc7310}"/>
  <p:tag name="TABLE_ENDDRAG_ORIGIN_RECT" val="283*136"/>
  <p:tag name="TABLE_ENDDRAG_RECT" val="662*207*283*13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94,&quot;width&quot;:51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alpha val="53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TotalTime>
  <Words>2357</Words>
  <Application>Microsoft Office PowerPoint</Application>
  <PresentationFormat>自定义</PresentationFormat>
  <Paragraphs>348</Paragraphs>
  <Slides>31</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黑体</vt:lpstr>
      <vt:lpstr>宋体</vt:lpstr>
      <vt:lpstr>微软雅黑</vt:lpstr>
      <vt:lpstr>微软雅黑 Light</vt:lpstr>
      <vt:lpstr>Arial</vt:lpstr>
      <vt:lpstr>Calibri</vt:lpstr>
      <vt:lpstr>Segoe UI 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简约红黑三角线条PPT模板</dc:title>
  <dc:creator>优品PPT</dc:creator>
  <cp:keywords>http:/www.ypppt.com</cp:keywords>
  <cp:lastModifiedBy>Administrator</cp:lastModifiedBy>
  <cp:revision>226</cp:revision>
  <dcterms:created xsi:type="dcterms:W3CDTF">2021-12-05T00:37:00Z</dcterms:created>
  <dcterms:modified xsi:type="dcterms:W3CDTF">2022-01-07T04:07:47Z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7018320C4773483C82C1C9EB40478B0B</vt:lpwstr>
  </property>
  <property fmtid="{D5CDD505-2E9C-101B-9397-08002B2CF9AE}" pid="3" name="KSOProductBuildVer">
    <vt:lpwstr>2052-11.1.0.10495</vt:lpwstr>
  </property>
</Properties>
</file>